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3.xml" ContentType="application/vnd.openxmlformats-officedocument.presentationml.notesSlid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3" r:id="rId2"/>
    <p:sldId id="1095" r:id="rId3"/>
    <p:sldId id="275" r:id="rId4"/>
    <p:sldId id="771" r:id="rId5"/>
    <p:sldId id="751" r:id="rId6"/>
    <p:sldId id="305" r:id="rId7"/>
    <p:sldId id="1078" r:id="rId8"/>
    <p:sldId id="1079" r:id="rId9"/>
    <p:sldId id="1066" r:id="rId10"/>
    <p:sldId id="1075" r:id="rId11"/>
    <p:sldId id="267" r:id="rId12"/>
    <p:sldId id="268" r:id="rId13"/>
    <p:sldId id="1092" r:id="rId14"/>
    <p:sldId id="1093" r:id="rId15"/>
    <p:sldId id="828" r:id="rId16"/>
    <p:sldId id="809" r:id="rId17"/>
    <p:sldId id="1057" r:id="rId18"/>
    <p:sldId id="1080" r:id="rId19"/>
    <p:sldId id="1060" r:id="rId20"/>
    <p:sldId id="775" r:id="rId2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7">
          <p15:clr>
            <a:srgbClr val="A4A3A4"/>
          </p15:clr>
        </p15:guide>
        <p15:guide id="2" orient="horz" pos="2499">
          <p15:clr>
            <a:srgbClr val="A4A3A4"/>
          </p15:clr>
        </p15:guide>
        <p15:guide id="3" orient="horz" pos="333">
          <p15:clr>
            <a:srgbClr val="A4A3A4"/>
          </p15:clr>
        </p15:guide>
        <p15:guide id="4" orient="horz" pos="3948">
          <p15:clr>
            <a:srgbClr val="A4A3A4"/>
          </p15:clr>
        </p15:guide>
        <p15:guide id="5" orient="horz" pos="899">
          <p15:clr>
            <a:srgbClr val="A4A3A4"/>
          </p15:clr>
        </p15:guide>
        <p15:guide id="6" orient="horz" pos="2347">
          <p15:clr>
            <a:srgbClr val="A4A3A4"/>
          </p15:clr>
        </p15:guide>
        <p15:guide id="7" pos="5614">
          <p15:clr>
            <a:srgbClr val="A4A3A4"/>
          </p15:clr>
        </p15:guide>
        <p15:guide id="8" pos="141">
          <p15:clr>
            <a:srgbClr val="A4A3A4"/>
          </p15:clr>
        </p15:guide>
        <p15:guide id="9" pos="2226">
          <p15:clr>
            <a:srgbClr val="A4A3A4"/>
          </p15:clr>
        </p15:guide>
        <p15:guide id="10" pos="2378">
          <p15:clr>
            <a:srgbClr val="A4A3A4"/>
          </p15:clr>
        </p15:guide>
        <p15:guide id="11" pos="4457">
          <p15:clr>
            <a:srgbClr val="A4A3A4"/>
          </p15:clr>
        </p15:guide>
        <p15:guide id="12" pos="47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FEF"/>
    <a:srgbClr val="7C7E7D"/>
    <a:srgbClr val="E15136"/>
    <a:srgbClr val="B0B2B1"/>
    <a:srgbClr val="F8A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54" autoAdjust="0"/>
    <p:restoredTop sz="98568" autoAdjust="0"/>
  </p:normalViewPr>
  <p:slideViewPr>
    <p:cSldViewPr snapToGrid="0" snapToObjects="1">
      <p:cViewPr varScale="1">
        <p:scale>
          <a:sx n="113" d="100"/>
          <a:sy n="113" d="100"/>
        </p:scale>
        <p:origin x="1144" y="184"/>
      </p:cViewPr>
      <p:guideLst>
        <p:guide orient="horz" pos="4077"/>
        <p:guide orient="horz" pos="2499"/>
        <p:guide orient="horz" pos="333"/>
        <p:guide orient="horz" pos="3948"/>
        <p:guide orient="horz" pos="899"/>
        <p:guide orient="horz" pos="2347"/>
        <p:guide pos="5614"/>
        <p:guide pos="141"/>
        <p:guide pos="2226"/>
        <p:guide pos="2378"/>
        <p:guide pos="4457"/>
        <p:guide pos="476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Gesamtinvestitionen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36C-D645-8BB2-4598F3B4366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36C-D645-8BB2-4598F3B4366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36C-D645-8BB2-4598F3B4366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36C-D645-8BB2-4598F3B4366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836C-D645-8BB2-4598F3B4366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836C-D645-8BB2-4598F3B43667}"/>
              </c:ext>
            </c:extLst>
          </c:dPt>
          <c:dPt>
            <c:idx val="6"/>
            <c:bubble3D val="0"/>
            <c:spPr>
              <a:solidFill>
                <a:srgbClr val="7C7E7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836C-D645-8BB2-4598F3B43667}"/>
              </c:ext>
            </c:extLst>
          </c:dPt>
          <c:dLbls>
            <c:dLbl>
              <c:idx val="0"/>
              <c:layout>
                <c:manualLayout>
                  <c:x val="-7.7346559195571929E-2"/>
                  <c:y val="5.12130804748848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091DCA8-1605-9444-8303-EB082356FF45}" type="VALUE">
                      <a:rPr lang="en-US" sz="1197" b="0" i="0" u="none" strike="noStrike" kern="1200" baseline="0" smtClean="0">
                        <a:solidFill>
                          <a:schemeClr val="bg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sz="1197" b="0" i="0" u="none" strike="noStrike" kern="1200" baseline="0" dirty="0">
                        <a:solidFill>
                          <a:schemeClr val="bg1"/>
                        </a:solidFill>
                      </a:rPr>
                      <a:t> Billion Euro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solidFill>
                          <a:schemeClr val="bg1"/>
                        </a:solidFill>
                      </a:defRPr>
                    </a:pPr>
                    <a:fld id="{C49BF023-9C14-7840-9192-B6590F63039D}" type="PERCENTAGE">
                      <a:rPr lang="en-US" sz="1197" b="0" i="0" u="none" strike="noStrike" kern="1200" baseline="0" smtClean="0">
                        <a:solidFill>
                          <a:schemeClr val="bg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JP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JP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836C-D645-8BB2-4598F3B43667}"/>
                </c:ext>
              </c:extLst>
            </c:dLbl>
            <c:dLbl>
              <c:idx val="1"/>
              <c:layout>
                <c:manualLayout>
                  <c:x val="-8.4482256290697652E-2"/>
                  <c:y val="0.1152534236296568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C5777E3-2F03-5540-BE16-274550E622FF}" type="VALUE">
                      <a:rPr lang="en-US" sz="1197" b="0" i="0" u="none" strike="noStrike" kern="1200" baseline="0" smtClean="0">
                        <a:solidFill>
                          <a:schemeClr val="tx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r>
                      <a:rPr lang="en-US" sz="1197" b="0" i="0" u="none" strike="noStrike" kern="1200" baseline="0" dirty="0">
                        <a:solidFill>
                          <a:schemeClr val="tx1"/>
                        </a:solidFill>
                      </a:rPr>
                      <a:t> Billion Euro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solidFill>
                          <a:schemeClr val="tx1"/>
                        </a:solidFill>
                      </a:defRPr>
                    </a:pPr>
                    <a:fld id="{72852999-8E32-D048-9F43-7C7CFFD5EFF3}" type="PERCENTAGE">
                      <a:rPr lang="en-US" sz="1197" b="0" i="0" u="none" strike="noStrike" kern="1200" baseline="0" smtClean="0">
                        <a:solidFill>
                          <a:schemeClr val="tx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JP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JP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836C-D645-8BB2-4598F3B43667}"/>
                </c:ext>
              </c:extLst>
            </c:dLbl>
            <c:dLbl>
              <c:idx val="2"/>
              <c:layout>
                <c:manualLayout>
                  <c:x val="-0.13726524686585292"/>
                  <c:y val="7.18433666113092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E554388-AF48-2F4F-8A93-02C1AFA89CA2}" type="VALUE">
                      <a:rPr lang="en-US" sz="1197" b="0" i="0" u="none" strike="noStrike" kern="1200" baseline="0" smtClean="0">
                        <a:solidFill>
                          <a:schemeClr val="tx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r>
                      <a:rPr lang="en-US" sz="1197" b="0" i="0" u="none" strike="noStrike" kern="1200" baseline="0" dirty="0">
                        <a:solidFill>
                          <a:schemeClr val="tx1"/>
                        </a:solidFill>
                      </a:rPr>
                      <a:t> Billion Euro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solidFill>
                          <a:schemeClr val="tx1"/>
                        </a:solidFill>
                      </a:defRPr>
                    </a:pPr>
                    <a:fld id="{4AA6C65E-24E4-ED4A-8641-2C7D6F54984D}" type="PERCENTAGE">
                      <a:rPr lang="en-US" sz="1197" b="0" i="0" u="none" strike="noStrike" kern="1200" baseline="0" smtClean="0">
                        <a:solidFill>
                          <a:schemeClr val="tx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JP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JP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36C-D645-8BB2-4598F3B43667}"/>
                </c:ext>
              </c:extLst>
            </c:dLbl>
            <c:dLbl>
              <c:idx val="3"/>
              <c:layout>
                <c:manualLayout>
                  <c:x val="-0.16156670156158806"/>
                  <c:y val="-7.48422812977000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E5BCEB0-A3A7-FE42-9178-B9F7CB5864E3}" type="VALUE">
                      <a:rPr lang="en-US" sz="1197" b="0" i="0" u="none" strike="noStrike" kern="1200" baseline="0" smtClean="0">
                        <a:solidFill>
                          <a:schemeClr val="tx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r>
                      <a:rPr lang="en-US" sz="1197" b="0" i="0" u="none" strike="noStrike" kern="1200" baseline="0" dirty="0">
                        <a:solidFill>
                          <a:schemeClr val="tx1"/>
                        </a:solidFill>
                      </a:rPr>
                      <a:t> Billion Euro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solidFill>
                          <a:schemeClr val="tx1"/>
                        </a:solidFill>
                      </a:defRPr>
                    </a:pPr>
                    <a:fld id="{F194BC7D-EB16-7148-8B4B-F03B6DE91E43}" type="PERCENTAGE">
                      <a:rPr lang="en-US" sz="1197" b="0" i="0" u="none" strike="noStrike" kern="1200" baseline="0" smtClean="0">
                        <a:solidFill>
                          <a:schemeClr val="tx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JP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JP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836C-D645-8BB2-4598F3B43667}"/>
                </c:ext>
              </c:extLst>
            </c:dLbl>
            <c:dLbl>
              <c:idx val="4"/>
              <c:layout>
                <c:manualLayout>
                  <c:x val="-5.2369572739684102E-2"/>
                  <c:y val="-0.1275529536034650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04135C7-58BF-5042-AACC-3D895D8D241C}" type="VALUE">
                      <a:rPr lang="en-US" sz="1197" b="0" i="0" u="none" strike="noStrike" kern="1200" baseline="0" smtClean="0">
                        <a:solidFill>
                          <a:schemeClr val="bg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sz="1197" b="0" i="0" u="none" strike="noStrike" kern="1200" baseline="0" dirty="0">
                        <a:solidFill>
                          <a:schemeClr val="bg1"/>
                        </a:solidFill>
                      </a:rPr>
                      <a:t> Billion Euro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solidFill>
                          <a:schemeClr val="bg1"/>
                        </a:solidFill>
                      </a:defRPr>
                    </a:pPr>
                    <a:fld id="{6018FC19-130F-4542-BC5D-585BA18D6517}" type="PERCENTAGE">
                      <a:rPr lang="en-US" sz="1197" b="0" i="0" u="none" strike="noStrike" kern="1200" baseline="0" smtClean="0">
                        <a:solidFill>
                          <a:schemeClr val="bg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JP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JP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836C-D645-8BB2-4598F3B43667}"/>
                </c:ext>
              </c:extLst>
            </c:dLbl>
            <c:dLbl>
              <c:idx val="5"/>
              <c:layout>
                <c:manualLayout>
                  <c:x val="0.12799170591431638"/>
                  <c:y val="-0.1289129120813064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78F7A73-8A9B-484A-B7D2-B3419CDE157E}" type="VALUE">
                      <a:rPr lang="en-US" sz="1197" b="0" i="0" u="none" strike="noStrike" kern="1200" baseline="0" smtClean="0">
                        <a:solidFill>
                          <a:schemeClr val="bg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sz="1197" b="0" i="0" u="none" strike="noStrike" kern="1200" baseline="0" dirty="0">
                        <a:solidFill>
                          <a:schemeClr val="bg1"/>
                        </a:solidFill>
                      </a:rPr>
                      <a:t> Billion Euro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solidFill>
                          <a:schemeClr val="bg1"/>
                        </a:solidFill>
                      </a:defRPr>
                    </a:pPr>
                    <a:fld id="{0DDBB3E4-CD6D-7344-B132-877CA3221EB0}" type="PERCENTAGE">
                      <a:rPr lang="en-US" sz="1197" b="0" i="0" u="none" strike="noStrike" kern="1200" baseline="0" smtClean="0">
                        <a:solidFill>
                          <a:schemeClr val="bg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JP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JP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836C-D645-8BB2-4598F3B43667}"/>
                </c:ext>
              </c:extLst>
            </c:dLbl>
            <c:dLbl>
              <c:idx val="6"/>
              <c:layout>
                <c:manualLayout>
                  <c:x val="0.15824547107924419"/>
                  <c:y val="0.1160288549153762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48632FD-D406-E84C-89CE-AC419830D92D}" type="VALUE">
                      <a:rPr lang="en-US" sz="1197" b="0" i="0" u="none" strike="noStrike" kern="1200" baseline="0" smtClean="0">
                        <a:solidFill>
                          <a:schemeClr val="bg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sz="1197" b="0" i="0" u="none" strike="noStrike" kern="1200" baseline="0" dirty="0">
                        <a:solidFill>
                          <a:schemeClr val="bg1"/>
                        </a:solidFill>
                      </a:rPr>
                      <a:t> Billion Euro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solidFill>
                          <a:schemeClr val="bg1"/>
                        </a:solidFill>
                      </a:defRPr>
                    </a:pPr>
                    <a:fld id="{4AEB2A85-8BAE-0340-AC86-36C4B0B7FAC4}" type="PERCENTAGE">
                      <a:rPr lang="en-US" sz="1197" b="0" i="0" u="none" strike="noStrike" kern="1200" baseline="0" smtClean="0">
                        <a:solidFill>
                          <a:schemeClr val="bg1"/>
                        </a:solidFill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JP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JP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836C-D645-8BB2-4598F3B436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Tabelle1!$A$2:$A$8</c:f>
              <c:strCache>
                <c:ptCount val="7"/>
                <c:pt idx="0">
                  <c:v>Fixed Leasing Funds</c:v>
                </c:pt>
                <c:pt idx="1">
                  <c:v>Closed Ended Fonds</c:v>
                </c:pt>
                <c:pt idx="2">
                  <c:v>Public Open Ended Funds</c:v>
                </c:pt>
                <c:pt idx="3">
                  <c:v>Special Purpose Funds</c:v>
                </c:pt>
                <c:pt idx="4">
                  <c:v>Insurance/ Pension Funds</c:v>
                </c:pt>
                <c:pt idx="5">
                  <c:v>Listed Companies/ REIT</c:v>
                </c:pt>
                <c:pt idx="6">
                  <c:v>Foreign Investors</c:v>
                </c:pt>
              </c:strCache>
            </c:str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47.9</c:v>
                </c:pt>
                <c:pt idx="1">
                  <c:v>36.200000000000003</c:v>
                </c:pt>
                <c:pt idx="2">
                  <c:v>44.5</c:v>
                </c:pt>
                <c:pt idx="3">
                  <c:v>103.5</c:v>
                </c:pt>
                <c:pt idx="4">
                  <c:v>82.1</c:v>
                </c:pt>
                <c:pt idx="5">
                  <c:v>86.4</c:v>
                </c:pt>
                <c:pt idx="6">
                  <c:v>179.3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6C-D645-8BB2-4598F3B436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JP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Total retail trade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Tabelle1!$A$2:$A$82</c:f>
              <c:strCache>
                <c:ptCount val="81"/>
                <c:pt idx="0">
                  <c:v>2015-01</c:v>
                </c:pt>
                <c:pt idx="1">
                  <c:v>2015-02</c:v>
                </c:pt>
                <c:pt idx="2">
                  <c:v>2015-03</c:v>
                </c:pt>
                <c:pt idx="3">
                  <c:v>2015-04</c:v>
                </c:pt>
                <c:pt idx="4">
                  <c:v>2015-05</c:v>
                </c:pt>
                <c:pt idx="5">
                  <c:v>2015-06</c:v>
                </c:pt>
                <c:pt idx="6">
                  <c:v>2015-07</c:v>
                </c:pt>
                <c:pt idx="7">
                  <c:v>2015-08</c:v>
                </c:pt>
                <c:pt idx="8">
                  <c:v>2015-09</c:v>
                </c:pt>
                <c:pt idx="9">
                  <c:v>2015-10</c:v>
                </c:pt>
                <c:pt idx="10">
                  <c:v>2015-11</c:v>
                </c:pt>
                <c:pt idx="11">
                  <c:v>2015-12</c:v>
                </c:pt>
                <c:pt idx="12">
                  <c:v>2016-01</c:v>
                </c:pt>
                <c:pt idx="13">
                  <c:v>2016-02</c:v>
                </c:pt>
                <c:pt idx="14">
                  <c:v>2016-03</c:v>
                </c:pt>
                <c:pt idx="15">
                  <c:v>2016-04</c:v>
                </c:pt>
                <c:pt idx="16">
                  <c:v>2016-05</c:v>
                </c:pt>
                <c:pt idx="17">
                  <c:v>2016-06</c:v>
                </c:pt>
                <c:pt idx="18">
                  <c:v>2016-07</c:v>
                </c:pt>
                <c:pt idx="19">
                  <c:v>2016-08</c:v>
                </c:pt>
                <c:pt idx="20">
                  <c:v>2016-09</c:v>
                </c:pt>
                <c:pt idx="21">
                  <c:v>2016-10</c:v>
                </c:pt>
                <c:pt idx="22">
                  <c:v>2016-11</c:v>
                </c:pt>
                <c:pt idx="23">
                  <c:v>2016-12</c:v>
                </c:pt>
                <c:pt idx="24">
                  <c:v>2017-01</c:v>
                </c:pt>
                <c:pt idx="25">
                  <c:v>2017-02</c:v>
                </c:pt>
                <c:pt idx="26">
                  <c:v>2017-03</c:v>
                </c:pt>
                <c:pt idx="27">
                  <c:v>2017-04</c:v>
                </c:pt>
                <c:pt idx="28">
                  <c:v>2017-05</c:v>
                </c:pt>
                <c:pt idx="29">
                  <c:v>2017-06</c:v>
                </c:pt>
                <c:pt idx="30">
                  <c:v>2017-07</c:v>
                </c:pt>
                <c:pt idx="31">
                  <c:v>2017-08</c:v>
                </c:pt>
                <c:pt idx="32">
                  <c:v>2017-09</c:v>
                </c:pt>
                <c:pt idx="33">
                  <c:v>2017-10</c:v>
                </c:pt>
                <c:pt idx="34">
                  <c:v>2017-11</c:v>
                </c:pt>
                <c:pt idx="35">
                  <c:v>2017-12</c:v>
                </c:pt>
                <c:pt idx="36">
                  <c:v>2018-01</c:v>
                </c:pt>
                <c:pt idx="37">
                  <c:v>2018-02</c:v>
                </c:pt>
                <c:pt idx="38">
                  <c:v>2018-03</c:v>
                </c:pt>
                <c:pt idx="39">
                  <c:v>2018-04</c:v>
                </c:pt>
                <c:pt idx="40">
                  <c:v>2018-05</c:v>
                </c:pt>
                <c:pt idx="41">
                  <c:v>2018-06</c:v>
                </c:pt>
                <c:pt idx="42">
                  <c:v>2018-07</c:v>
                </c:pt>
                <c:pt idx="43">
                  <c:v>2018-08</c:v>
                </c:pt>
                <c:pt idx="44">
                  <c:v>2018-09</c:v>
                </c:pt>
                <c:pt idx="45">
                  <c:v>2018-10</c:v>
                </c:pt>
                <c:pt idx="46">
                  <c:v>2018-11</c:v>
                </c:pt>
                <c:pt idx="47">
                  <c:v>2018-12</c:v>
                </c:pt>
                <c:pt idx="48">
                  <c:v>2019-01</c:v>
                </c:pt>
                <c:pt idx="49">
                  <c:v>2019-02</c:v>
                </c:pt>
                <c:pt idx="50">
                  <c:v>2019-03</c:v>
                </c:pt>
                <c:pt idx="51">
                  <c:v>2019-04</c:v>
                </c:pt>
                <c:pt idx="52">
                  <c:v>2019-05</c:v>
                </c:pt>
                <c:pt idx="53">
                  <c:v>2019-06</c:v>
                </c:pt>
                <c:pt idx="54">
                  <c:v>2019-07</c:v>
                </c:pt>
                <c:pt idx="55">
                  <c:v>2019-08</c:v>
                </c:pt>
                <c:pt idx="56">
                  <c:v>2019-09</c:v>
                </c:pt>
                <c:pt idx="57">
                  <c:v>2019-10</c:v>
                </c:pt>
                <c:pt idx="58">
                  <c:v>2019-11</c:v>
                </c:pt>
                <c:pt idx="59">
                  <c:v>2019-12</c:v>
                </c:pt>
                <c:pt idx="60">
                  <c:v>2020-01</c:v>
                </c:pt>
                <c:pt idx="61">
                  <c:v>2020-02</c:v>
                </c:pt>
                <c:pt idx="62">
                  <c:v>2020-03</c:v>
                </c:pt>
                <c:pt idx="63">
                  <c:v>2020-04</c:v>
                </c:pt>
                <c:pt idx="64">
                  <c:v>2020-05</c:v>
                </c:pt>
                <c:pt idx="65">
                  <c:v>2020-06</c:v>
                </c:pt>
                <c:pt idx="66">
                  <c:v>2020-07</c:v>
                </c:pt>
                <c:pt idx="67">
                  <c:v>2020-08</c:v>
                </c:pt>
                <c:pt idx="68">
                  <c:v>2020-09</c:v>
                </c:pt>
                <c:pt idx="69">
                  <c:v>2020-10</c:v>
                </c:pt>
                <c:pt idx="70">
                  <c:v>2020-11</c:v>
                </c:pt>
                <c:pt idx="71">
                  <c:v>2020-12</c:v>
                </c:pt>
                <c:pt idx="72">
                  <c:v>2021-01</c:v>
                </c:pt>
                <c:pt idx="73">
                  <c:v>2021-02</c:v>
                </c:pt>
                <c:pt idx="74">
                  <c:v>2021-03</c:v>
                </c:pt>
                <c:pt idx="75">
                  <c:v>2021-04</c:v>
                </c:pt>
                <c:pt idx="76">
                  <c:v>2021-05</c:v>
                </c:pt>
                <c:pt idx="77">
                  <c:v>2021-06</c:v>
                </c:pt>
                <c:pt idx="78">
                  <c:v>2021-07</c:v>
                </c:pt>
                <c:pt idx="79">
                  <c:v>2021-08</c:v>
                </c:pt>
                <c:pt idx="80">
                  <c:v>2021-09</c:v>
                </c:pt>
              </c:strCache>
            </c:strRef>
          </c:cat>
          <c:val>
            <c:numRef>
              <c:f>Tabelle1!$B$2:$B$82</c:f>
              <c:numCache>
                <c:formatCode>General</c:formatCode>
                <c:ptCount val="81"/>
                <c:pt idx="0">
                  <c:v>98.6</c:v>
                </c:pt>
                <c:pt idx="1">
                  <c:v>98.7</c:v>
                </c:pt>
                <c:pt idx="2">
                  <c:v>98.3</c:v>
                </c:pt>
                <c:pt idx="3">
                  <c:v>99.1</c:v>
                </c:pt>
                <c:pt idx="4">
                  <c:v>100.4</c:v>
                </c:pt>
                <c:pt idx="5">
                  <c:v>99.7</c:v>
                </c:pt>
                <c:pt idx="6">
                  <c:v>101</c:v>
                </c:pt>
                <c:pt idx="7">
                  <c:v>100.7</c:v>
                </c:pt>
                <c:pt idx="8">
                  <c:v>100.8</c:v>
                </c:pt>
                <c:pt idx="9">
                  <c:v>100.8</c:v>
                </c:pt>
                <c:pt idx="10">
                  <c:v>100.6</c:v>
                </c:pt>
                <c:pt idx="11">
                  <c:v>102.3</c:v>
                </c:pt>
                <c:pt idx="12">
                  <c:v>101.9</c:v>
                </c:pt>
                <c:pt idx="13">
                  <c:v>101.3</c:v>
                </c:pt>
                <c:pt idx="14">
                  <c:v>100.9</c:v>
                </c:pt>
                <c:pt idx="15">
                  <c:v>100.8</c:v>
                </c:pt>
                <c:pt idx="16">
                  <c:v>101.4</c:v>
                </c:pt>
                <c:pt idx="17">
                  <c:v>101</c:v>
                </c:pt>
                <c:pt idx="18">
                  <c:v>102.3</c:v>
                </c:pt>
                <c:pt idx="19">
                  <c:v>102.5</c:v>
                </c:pt>
                <c:pt idx="20">
                  <c:v>101.3</c:v>
                </c:pt>
                <c:pt idx="21">
                  <c:v>104.6</c:v>
                </c:pt>
                <c:pt idx="22">
                  <c:v>102.3</c:v>
                </c:pt>
                <c:pt idx="23">
                  <c:v>105.1</c:v>
                </c:pt>
                <c:pt idx="24">
                  <c:v>103.1</c:v>
                </c:pt>
                <c:pt idx="25">
                  <c:v>103.7</c:v>
                </c:pt>
                <c:pt idx="26">
                  <c:v>106.4</c:v>
                </c:pt>
                <c:pt idx="27">
                  <c:v>104.7</c:v>
                </c:pt>
                <c:pt idx="28">
                  <c:v>105.7</c:v>
                </c:pt>
                <c:pt idx="29">
                  <c:v>106</c:v>
                </c:pt>
                <c:pt idx="30">
                  <c:v>105.9</c:v>
                </c:pt>
                <c:pt idx="31">
                  <c:v>105.3</c:v>
                </c:pt>
                <c:pt idx="32">
                  <c:v>107</c:v>
                </c:pt>
                <c:pt idx="33">
                  <c:v>105.7</c:v>
                </c:pt>
                <c:pt idx="34">
                  <c:v>106.8</c:v>
                </c:pt>
                <c:pt idx="35">
                  <c:v>109</c:v>
                </c:pt>
                <c:pt idx="36">
                  <c:v>106</c:v>
                </c:pt>
                <c:pt idx="37">
                  <c:v>105.1</c:v>
                </c:pt>
                <c:pt idx="38">
                  <c:v>106.3</c:v>
                </c:pt>
                <c:pt idx="39">
                  <c:v>109.3</c:v>
                </c:pt>
                <c:pt idx="40">
                  <c:v>107.1</c:v>
                </c:pt>
                <c:pt idx="41">
                  <c:v>108.1</c:v>
                </c:pt>
                <c:pt idx="42">
                  <c:v>108</c:v>
                </c:pt>
                <c:pt idx="43">
                  <c:v>107.3</c:v>
                </c:pt>
                <c:pt idx="44">
                  <c:v>107.4</c:v>
                </c:pt>
                <c:pt idx="45">
                  <c:v>108</c:v>
                </c:pt>
                <c:pt idx="46">
                  <c:v>108.7</c:v>
                </c:pt>
                <c:pt idx="47">
                  <c:v>108.3</c:v>
                </c:pt>
                <c:pt idx="48">
                  <c:v>109.9</c:v>
                </c:pt>
                <c:pt idx="49">
                  <c:v>110.3</c:v>
                </c:pt>
                <c:pt idx="50">
                  <c:v>111</c:v>
                </c:pt>
                <c:pt idx="51">
                  <c:v>110.6</c:v>
                </c:pt>
                <c:pt idx="52">
                  <c:v>108.9</c:v>
                </c:pt>
                <c:pt idx="53">
                  <c:v>112.4</c:v>
                </c:pt>
                <c:pt idx="54">
                  <c:v>111.7</c:v>
                </c:pt>
                <c:pt idx="55">
                  <c:v>111.1</c:v>
                </c:pt>
                <c:pt idx="56">
                  <c:v>112</c:v>
                </c:pt>
                <c:pt idx="57">
                  <c:v>110.3</c:v>
                </c:pt>
                <c:pt idx="58">
                  <c:v>112.4</c:v>
                </c:pt>
                <c:pt idx="59">
                  <c:v>111.2</c:v>
                </c:pt>
                <c:pt idx="60">
                  <c:v>112.3</c:v>
                </c:pt>
                <c:pt idx="61">
                  <c:v>112.7</c:v>
                </c:pt>
                <c:pt idx="62">
                  <c:v>111.8</c:v>
                </c:pt>
                <c:pt idx="63">
                  <c:v>104.8</c:v>
                </c:pt>
                <c:pt idx="64">
                  <c:v>117.7</c:v>
                </c:pt>
                <c:pt idx="65">
                  <c:v>117</c:v>
                </c:pt>
                <c:pt idx="66">
                  <c:v>117.1</c:v>
                </c:pt>
                <c:pt idx="67">
                  <c:v>118.6</c:v>
                </c:pt>
                <c:pt idx="68">
                  <c:v>117.9</c:v>
                </c:pt>
                <c:pt idx="69">
                  <c:v>120.1</c:v>
                </c:pt>
                <c:pt idx="70">
                  <c:v>123.2</c:v>
                </c:pt>
                <c:pt idx="71">
                  <c:v>113.5</c:v>
                </c:pt>
                <c:pt idx="72">
                  <c:v>106.4</c:v>
                </c:pt>
                <c:pt idx="73">
                  <c:v>110.2</c:v>
                </c:pt>
                <c:pt idx="74">
                  <c:v>120.6</c:v>
                </c:pt>
                <c:pt idx="75">
                  <c:v>112.7</c:v>
                </c:pt>
                <c:pt idx="76">
                  <c:v>118</c:v>
                </c:pt>
                <c:pt idx="77">
                  <c:v>123.4</c:v>
                </c:pt>
                <c:pt idx="78">
                  <c:v>118.1</c:v>
                </c:pt>
                <c:pt idx="79">
                  <c:v>119.2</c:v>
                </c:pt>
                <c:pt idx="80">
                  <c:v>116.9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ACD-8C4E-913B-432F94CC3B34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Mail order and internet retail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Tabelle1!$A$2:$A$82</c:f>
              <c:strCache>
                <c:ptCount val="81"/>
                <c:pt idx="0">
                  <c:v>2015-01</c:v>
                </c:pt>
                <c:pt idx="1">
                  <c:v>2015-02</c:v>
                </c:pt>
                <c:pt idx="2">
                  <c:v>2015-03</c:v>
                </c:pt>
                <c:pt idx="3">
                  <c:v>2015-04</c:v>
                </c:pt>
                <c:pt idx="4">
                  <c:v>2015-05</c:v>
                </c:pt>
                <c:pt idx="5">
                  <c:v>2015-06</c:v>
                </c:pt>
                <c:pt idx="6">
                  <c:v>2015-07</c:v>
                </c:pt>
                <c:pt idx="7">
                  <c:v>2015-08</c:v>
                </c:pt>
                <c:pt idx="8">
                  <c:v>2015-09</c:v>
                </c:pt>
                <c:pt idx="9">
                  <c:v>2015-10</c:v>
                </c:pt>
                <c:pt idx="10">
                  <c:v>2015-11</c:v>
                </c:pt>
                <c:pt idx="11">
                  <c:v>2015-12</c:v>
                </c:pt>
                <c:pt idx="12">
                  <c:v>2016-01</c:v>
                </c:pt>
                <c:pt idx="13">
                  <c:v>2016-02</c:v>
                </c:pt>
                <c:pt idx="14">
                  <c:v>2016-03</c:v>
                </c:pt>
                <c:pt idx="15">
                  <c:v>2016-04</c:v>
                </c:pt>
                <c:pt idx="16">
                  <c:v>2016-05</c:v>
                </c:pt>
                <c:pt idx="17">
                  <c:v>2016-06</c:v>
                </c:pt>
                <c:pt idx="18">
                  <c:v>2016-07</c:v>
                </c:pt>
                <c:pt idx="19">
                  <c:v>2016-08</c:v>
                </c:pt>
                <c:pt idx="20">
                  <c:v>2016-09</c:v>
                </c:pt>
                <c:pt idx="21">
                  <c:v>2016-10</c:v>
                </c:pt>
                <c:pt idx="22">
                  <c:v>2016-11</c:v>
                </c:pt>
                <c:pt idx="23">
                  <c:v>2016-12</c:v>
                </c:pt>
                <c:pt idx="24">
                  <c:v>2017-01</c:v>
                </c:pt>
                <c:pt idx="25">
                  <c:v>2017-02</c:v>
                </c:pt>
                <c:pt idx="26">
                  <c:v>2017-03</c:v>
                </c:pt>
                <c:pt idx="27">
                  <c:v>2017-04</c:v>
                </c:pt>
                <c:pt idx="28">
                  <c:v>2017-05</c:v>
                </c:pt>
                <c:pt idx="29">
                  <c:v>2017-06</c:v>
                </c:pt>
                <c:pt idx="30">
                  <c:v>2017-07</c:v>
                </c:pt>
                <c:pt idx="31">
                  <c:v>2017-08</c:v>
                </c:pt>
                <c:pt idx="32">
                  <c:v>2017-09</c:v>
                </c:pt>
                <c:pt idx="33">
                  <c:v>2017-10</c:v>
                </c:pt>
                <c:pt idx="34">
                  <c:v>2017-11</c:v>
                </c:pt>
                <c:pt idx="35">
                  <c:v>2017-12</c:v>
                </c:pt>
                <c:pt idx="36">
                  <c:v>2018-01</c:v>
                </c:pt>
                <c:pt idx="37">
                  <c:v>2018-02</c:v>
                </c:pt>
                <c:pt idx="38">
                  <c:v>2018-03</c:v>
                </c:pt>
                <c:pt idx="39">
                  <c:v>2018-04</c:v>
                </c:pt>
                <c:pt idx="40">
                  <c:v>2018-05</c:v>
                </c:pt>
                <c:pt idx="41">
                  <c:v>2018-06</c:v>
                </c:pt>
                <c:pt idx="42">
                  <c:v>2018-07</c:v>
                </c:pt>
                <c:pt idx="43">
                  <c:v>2018-08</c:v>
                </c:pt>
                <c:pt idx="44">
                  <c:v>2018-09</c:v>
                </c:pt>
                <c:pt idx="45">
                  <c:v>2018-10</c:v>
                </c:pt>
                <c:pt idx="46">
                  <c:v>2018-11</c:v>
                </c:pt>
                <c:pt idx="47">
                  <c:v>2018-12</c:v>
                </c:pt>
                <c:pt idx="48">
                  <c:v>2019-01</c:v>
                </c:pt>
                <c:pt idx="49">
                  <c:v>2019-02</c:v>
                </c:pt>
                <c:pt idx="50">
                  <c:v>2019-03</c:v>
                </c:pt>
                <c:pt idx="51">
                  <c:v>2019-04</c:v>
                </c:pt>
                <c:pt idx="52">
                  <c:v>2019-05</c:v>
                </c:pt>
                <c:pt idx="53">
                  <c:v>2019-06</c:v>
                </c:pt>
                <c:pt idx="54">
                  <c:v>2019-07</c:v>
                </c:pt>
                <c:pt idx="55">
                  <c:v>2019-08</c:v>
                </c:pt>
                <c:pt idx="56">
                  <c:v>2019-09</c:v>
                </c:pt>
                <c:pt idx="57">
                  <c:v>2019-10</c:v>
                </c:pt>
                <c:pt idx="58">
                  <c:v>2019-11</c:v>
                </c:pt>
                <c:pt idx="59">
                  <c:v>2019-12</c:v>
                </c:pt>
                <c:pt idx="60">
                  <c:v>2020-01</c:v>
                </c:pt>
                <c:pt idx="61">
                  <c:v>2020-02</c:v>
                </c:pt>
                <c:pt idx="62">
                  <c:v>2020-03</c:v>
                </c:pt>
                <c:pt idx="63">
                  <c:v>2020-04</c:v>
                </c:pt>
                <c:pt idx="64">
                  <c:v>2020-05</c:v>
                </c:pt>
                <c:pt idx="65">
                  <c:v>2020-06</c:v>
                </c:pt>
                <c:pt idx="66">
                  <c:v>2020-07</c:v>
                </c:pt>
                <c:pt idx="67">
                  <c:v>2020-08</c:v>
                </c:pt>
                <c:pt idx="68">
                  <c:v>2020-09</c:v>
                </c:pt>
                <c:pt idx="69">
                  <c:v>2020-10</c:v>
                </c:pt>
                <c:pt idx="70">
                  <c:v>2020-11</c:v>
                </c:pt>
                <c:pt idx="71">
                  <c:v>2020-12</c:v>
                </c:pt>
                <c:pt idx="72">
                  <c:v>2021-01</c:v>
                </c:pt>
                <c:pt idx="73">
                  <c:v>2021-02</c:v>
                </c:pt>
                <c:pt idx="74">
                  <c:v>2021-03</c:v>
                </c:pt>
                <c:pt idx="75">
                  <c:v>2021-04</c:v>
                </c:pt>
                <c:pt idx="76">
                  <c:v>2021-05</c:v>
                </c:pt>
                <c:pt idx="77">
                  <c:v>2021-06</c:v>
                </c:pt>
                <c:pt idx="78">
                  <c:v>2021-07</c:v>
                </c:pt>
                <c:pt idx="79">
                  <c:v>2021-08</c:v>
                </c:pt>
                <c:pt idx="80">
                  <c:v>2021-09</c:v>
                </c:pt>
              </c:strCache>
            </c:strRef>
          </c:cat>
          <c:val>
            <c:numRef>
              <c:f>Tabelle1!$C$2:$C$82</c:f>
              <c:numCache>
                <c:formatCode>General</c:formatCode>
                <c:ptCount val="81"/>
                <c:pt idx="0">
                  <c:v>81.099999999999994</c:v>
                </c:pt>
                <c:pt idx="1">
                  <c:v>84.7</c:v>
                </c:pt>
                <c:pt idx="2">
                  <c:v>88.9</c:v>
                </c:pt>
                <c:pt idx="3">
                  <c:v>82.8</c:v>
                </c:pt>
                <c:pt idx="4">
                  <c:v>106.2</c:v>
                </c:pt>
                <c:pt idx="5">
                  <c:v>104.8</c:v>
                </c:pt>
                <c:pt idx="6">
                  <c:v>106.6</c:v>
                </c:pt>
                <c:pt idx="7">
                  <c:v>108.2</c:v>
                </c:pt>
                <c:pt idx="8">
                  <c:v>106.5</c:v>
                </c:pt>
                <c:pt idx="9">
                  <c:v>105</c:v>
                </c:pt>
                <c:pt idx="10">
                  <c:v>107.1</c:v>
                </c:pt>
                <c:pt idx="11">
                  <c:v>110.6</c:v>
                </c:pt>
                <c:pt idx="12">
                  <c:v>110.8</c:v>
                </c:pt>
                <c:pt idx="13">
                  <c:v>109.5</c:v>
                </c:pt>
                <c:pt idx="14">
                  <c:v>104.8</c:v>
                </c:pt>
                <c:pt idx="15">
                  <c:v>111.4</c:v>
                </c:pt>
                <c:pt idx="16">
                  <c:v>109.1</c:v>
                </c:pt>
                <c:pt idx="17">
                  <c:v>113.9</c:v>
                </c:pt>
                <c:pt idx="18">
                  <c:v>111.7</c:v>
                </c:pt>
                <c:pt idx="19">
                  <c:v>114</c:v>
                </c:pt>
                <c:pt idx="20">
                  <c:v>110.3</c:v>
                </c:pt>
                <c:pt idx="21">
                  <c:v>121.9</c:v>
                </c:pt>
                <c:pt idx="22">
                  <c:v>115.4</c:v>
                </c:pt>
                <c:pt idx="23">
                  <c:v>123.3</c:v>
                </c:pt>
                <c:pt idx="24">
                  <c:v>117.4</c:v>
                </c:pt>
                <c:pt idx="25">
                  <c:v>120.6</c:v>
                </c:pt>
                <c:pt idx="26">
                  <c:v>118.7</c:v>
                </c:pt>
                <c:pt idx="27">
                  <c:v>119.4</c:v>
                </c:pt>
                <c:pt idx="28">
                  <c:v>124.7</c:v>
                </c:pt>
                <c:pt idx="29">
                  <c:v>120.1</c:v>
                </c:pt>
                <c:pt idx="30">
                  <c:v>124.6</c:v>
                </c:pt>
                <c:pt idx="31">
                  <c:v>124.4</c:v>
                </c:pt>
                <c:pt idx="32">
                  <c:v>127.8</c:v>
                </c:pt>
                <c:pt idx="33">
                  <c:v>121.6</c:v>
                </c:pt>
                <c:pt idx="34">
                  <c:v>130.5</c:v>
                </c:pt>
                <c:pt idx="35">
                  <c:v>129.1</c:v>
                </c:pt>
                <c:pt idx="36">
                  <c:v>125.9</c:v>
                </c:pt>
                <c:pt idx="37">
                  <c:v>123.8</c:v>
                </c:pt>
                <c:pt idx="38">
                  <c:v>125.1</c:v>
                </c:pt>
                <c:pt idx="39">
                  <c:v>132.80000000000001</c:v>
                </c:pt>
                <c:pt idx="40">
                  <c:v>127.2</c:v>
                </c:pt>
                <c:pt idx="41">
                  <c:v>134.1</c:v>
                </c:pt>
                <c:pt idx="42">
                  <c:v>135.5</c:v>
                </c:pt>
                <c:pt idx="43">
                  <c:v>131.19999999999999</c:v>
                </c:pt>
                <c:pt idx="44">
                  <c:v>135.5</c:v>
                </c:pt>
                <c:pt idx="45">
                  <c:v>136.69999999999999</c:v>
                </c:pt>
                <c:pt idx="46">
                  <c:v>137.80000000000001</c:v>
                </c:pt>
                <c:pt idx="47">
                  <c:v>131.30000000000001</c:v>
                </c:pt>
                <c:pt idx="48">
                  <c:v>136.4</c:v>
                </c:pt>
                <c:pt idx="49">
                  <c:v>136.69999999999999</c:v>
                </c:pt>
                <c:pt idx="50">
                  <c:v>138</c:v>
                </c:pt>
                <c:pt idx="51">
                  <c:v>140.5</c:v>
                </c:pt>
                <c:pt idx="52">
                  <c:v>138.4</c:v>
                </c:pt>
                <c:pt idx="53">
                  <c:v>144.6</c:v>
                </c:pt>
                <c:pt idx="54">
                  <c:v>149.30000000000001</c:v>
                </c:pt>
                <c:pt idx="55">
                  <c:v>144.30000000000001</c:v>
                </c:pt>
                <c:pt idx="56">
                  <c:v>150.19999999999999</c:v>
                </c:pt>
                <c:pt idx="57">
                  <c:v>144.19999999999999</c:v>
                </c:pt>
                <c:pt idx="58">
                  <c:v>144.30000000000001</c:v>
                </c:pt>
                <c:pt idx="59">
                  <c:v>148</c:v>
                </c:pt>
                <c:pt idx="60">
                  <c:v>145.69999999999999</c:v>
                </c:pt>
                <c:pt idx="61">
                  <c:v>148.80000000000001</c:v>
                </c:pt>
                <c:pt idx="62">
                  <c:v>153.19999999999999</c:v>
                </c:pt>
                <c:pt idx="63">
                  <c:v>183.7</c:v>
                </c:pt>
                <c:pt idx="64">
                  <c:v>190.6</c:v>
                </c:pt>
                <c:pt idx="65">
                  <c:v>179.6</c:v>
                </c:pt>
                <c:pt idx="66">
                  <c:v>174.7</c:v>
                </c:pt>
                <c:pt idx="67">
                  <c:v>184.4</c:v>
                </c:pt>
                <c:pt idx="68">
                  <c:v>179.2</c:v>
                </c:pt>
                <c:pt idx="69">
                  <c:v>191.4</c:v>
                </c:pt>
                <c:pt idx="70">
                  <c:v>196.3</c:v>
                </c:pt>
                <c:pt idx="71">
                  <c:v>194.9</c:v>
                </c:pt>
                <c:pt idx="72">
                  <c:v>206.5</c:v>
                </c:pt>
                <c:pt idx="73">
                  <c:v>207.8</c:v>
                </c:pt>
                <c:pt idx="74">
                  <c:v>210.8</c:v>
                </c:pt>
                <c:pt idx="75">
                  <c:v>208.4</c:v>
                </c:pt>
                <c:pt idx="76">
                  <c:v>214.9</c:v>
                </c:pt>
                <c:pt idx="77">
                  <c:v>208.4</c:v>
                </c:pt>
                <c:pt idx="78">
                  <c:v>185.3</c:v>
                </c:pt>
                <c:pt idx="79">
                  <c:v>191.8</c:v>
                </c:pt>
                <c:pt idx="80">
                  <c:v>188.4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ACD-8C4E-913B-432F94CC3B34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stationary retail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Tabelle1!$A$2:$A$82</c:f>
              <c:strCache>
                <c:ptCount val="81"/>
                <c:pt idx="0">
                  <c:v>2015-01</c:v>
                </c:pt>
                <c:pt idx="1">
                  <c:v>2015-02</c:v>
                </c:pt>
                <c:pt idx="2">
                  <c:v>2015-03</c:v>
                </c:pt>
                <c:pt idx="3">
                  <c:v>2015-04</c:v>
                </c:pt>
                <c:pt idx="4">
                  <c:v>2015-05</c:v>
                </c:pt>
                <c:pt idx="5">
                  <c:v>2015-06</c:v>
                </c:pt>
                <c:pt idx="6">
                  <c:v>2015-07</c:v>
                </c:pt>
                <c:pt idx="7">
                  <c:v>2015-08</c:v>
                </c:pt>
                <c:pt idx="8">
                  <c:v>2015-09</c:v>
                </c:pt>
                <c:pt idx="9">
                  <c:v>2015-10</c:v>
                </c:pt>
                <c:pt idx="10">
                  <c:v>2015-11</c:v>
                </c:pt>
                <c:pt idx="11">
                  <c:v>2015-12</c:v>
                </c:pt>
                <c:pt idx="12">
                  <c:v>2016-01</c:v>
                </c:pt>
                <c:pt idx="13">
                  <c:v>2016-02</c:v>
                </c:pt>
                <c:pt idx="14">
                  <c:v>2016-03</c:v>
                </c:pt>
                <c:pt idx="15">
                  <c:v>2016-04</c:v>
                </c:pt>
                <c:pt idx="16">
                  <c:v>2016-05</c:v>
                </c:pt>
                <c:pt idx="17">
                  <c:v>2016-06</c:v>
                </c:pt>
                <c:pt idx="18">
                  <c:v>2016-07</c:v>
                </c:pt>
                <c:pt idx="19">
                  <c:v>2016-08</c:v>
                </c:pt>
                <c:pt idx="20">
                  <c:v>2016-09</c:v>
                </c:pt>
                <c:pt idx="21">
                  <c:v>2016-10</c:v>
                </c:pt>
                <c:pt idx="22">
                  <c:v>2016-11</c:v>
                </c:pt>
                <c:pt idx="23">
                  <c:v>2016-12</c:v>
                </c:pt>
                <c:pt idx="24">
                  <c:v>2017-01</c:v>
                </c:pt>
                <c:pt idx="25">
                  <c:v>2017-02</c:v>
                </c:pt>
                <c:pt idx="26">
                  <c:v>2017-03</c:v>
                </c:pt>
                <c:pt idx="27">
                  <c:v>2017-04</c:v>
                </c:pt>
                <c:pt idx="28">
                  <c:v>2017-05</c:v>
                </c:pt>
                <c:pt idx="29">
                  <c:v>2017-06</c:v>
                </c:pt>
                <c:pt idx="30">
                  <c:v>2017-07</c:v>
                </c:pt>
                <c:pt idx="31">
                  <c:v>2017-08</c:v>
                </c:pt>
                <c:pt idx="32">
                  <c:v>2017-09</c:v>
                </c:pt>
                <c:pt idx="33">
                  <c:v>2017-10</c:v>
                </c:pt>
                <c:pt idx="34">
                  <c:v>2017-11</c:v>
                </c:pt>
                <c:pt idx="35">
                  <c:v>2017-12</c:v>
                </c:pt>
                <c:pt idx="36">
                  <c:v>2018-01</c:v>
                </c:pt>
                <c:pt idx="37">
                  <c:v>2018-02</c:v>
                </c:pt>
                <c:pt idx="38">
                  <c:v>2018-03</c:v>
                </c:pt>
                <c:pt idx="39">
                  <c:v>2018-04</c:v>
                </c:pt>
                <c:pt idx="40">
                  <c:v>2018-05</c:v>
                </c:pt>
                <c:pt idx="41">
                  <c:v>2018-06</c:v>
                </c:pt>
                <c:pt idx="42">
                  <c:v>2018-07</c:v>
                </c:pt>
                <c:pt idx="43">
                  <c:v>2018-08</c:v>
                </c:pt>
                <c:pt idx="44">
                  <c:v>2018-09</c:v>
                </c:pt>
                <c:pt idx="45">
                  <c:v>2018-10</c:v>
                </c:pt>
                <c:pt idx="46">
                  <c:v>2018-11</c:v>
                </c:pt>
                <c:pt idx="47">
                  <c:v>2018-12</c:v>
                </c:pt>
                <c:pt idx="48">
                  <c:v>2019-01</c:v>
                </c:pt>
                <c:pt idx="49">
                  <c:v>2019-02</c:v>
                </c:pt>
                <c:pt idx="50">
                  <c:v>2019-03</c:v>
                </c:pt>
                <c:pt idx="51">
                  <c:v>2019-04</c:v>
                </c:pt>
                <c:pt idx="52">
                  <c:v>2019-05</c:v>
                </c:pt>
                <c:pt idx="53">
                  <c:v>2019-06</c:v>
                </c:pt>
                <c:pt idx="54">
                  <c:v>2019-07</c:v>
                </c:pt>
                <c:pt idx="55">
                  <c:v>2019-08</c:v>
                </c:pt>
                <c:pt idx="56">
                  <c:v>2019-09</c:v>
                </c:pt>
                <c:pt idx="57">
                  <c:v>2019-10</c:v>
                </c:pt>
                <c:pt idx="58">
                  <c:v>2019-11</c:v>
                </c:pt>
                <c:pt idx="59">
                  <c:v>2019-12</c:v>
                </c:pt>
                <c:pt idx="60">
                  <c:v>2020-01</c:v>
                </c:pt>
                <c:pt idx="61">
                  <c:v>2020-02</c:v>
                </c:pt>
                <c:pt idx="62">
                  <c:v>2020-03</c:v>
                </c:pt>
                <c:pt idx="63">
                  <c:v>2020-04</c:v>
                </c:pt>
                <c:pt idx="64">
                  <c:v>2020-05</c:v>
                </c:pt>
                <c:pt idx="65">
                  <c:v>2020-06</c:v>
                </c:pt>
                <c:pt idx="66">
                  <c:v>2020-07</c:v>
                </c:pt>
                <c:pt idx="67">
                  <c:v>2020-08</c:v>
                </c:pt>
                <c:pt idx="68">
                  <c:v>2020-09</c:v>
                </c:pt>
                <c:pt idx="69">
                  <c:v>2020-10</c:v>
                </c:pt>
                <c:pt idx="70">
                  <c:v>2020-11</c:v>
                </c:pt>
                <c:pt idx="71">
                  <c:v>2020-12</c:v>
                </c:pt>
                <c:pt idx="72">
                  <c:v>2021-01</c:v>
                </c:pt>
                <c:pt idx="73">
                  <c:v>2021-02</c:v>
                </c:pt>
                <c:pt idx="74">
                  <c:v>2021-03</c:v>
                </c:pt>
                <c:pt idx="75">
                  <c:v>2021-04</c:v>
                </c:pt>
                <c:pt idx="76">
                  <c:v>2021-05</c:v>
                </c:pt>
                <c:pt idx="77">
                  <c:v>2021-06</c:v>
                </c:pt>
                <c:pt idx="78">
                  <c:v>2021-07</c:v>
                </c:pt>
                <c:pt idx="79">
                  <c:v>2021-08</c:v>
                </c:pt>
                <c:pt idx="80">
                  <c:v>2021-09</c:v>
                </c:pt>
              </c:strCache>
            </c:strRef>
          </c:cat>
          <c:val>
            <c:numRef>
              <c:f>Tabelle1!$D$2:$D$82</c:f>
              <c:numCache>
                <c:formatCode>General</c:formatCode>
                <c:ptCount val="81"/>
                <c:pt idx="0">
                  <c:v>100.2</c:v>
                </c:pt>
                <c:pt idx="1">
                  <c:v>99.9</c:v>
                </c:pt>
                <c:pt idx="2">
                  <c:v>99.2</c:v>
                </c:pt>
                <c:pt idx="3">
                  <c:v>100.2</c:v>
                </c:pt>
                <c:pt idx="4">
                  <c:v>100.2</c:v>
                </c:pt>
                <c:pt idx="5">
                  <c:v>99.5</c:v>
                </c:pt>
                <c:pt idx="6">
                  <c:v>100.4</c:v>
                </c:pt>
                <c:pt idx="7">
                  <c:v>100.1</c:v>
                </c:pt>
                <c:pt idx="8">
                  <c:v>100.4</c:v>
                </c:pt>
                <c:pt idx="9">
                  <c:v>100.1</c:v>
                </c:pt>
                <c:pt idx="10">
                  <c:v>100.3</c:v>
                </c:pt>
                <c:pt idx="11">
                  <c:v>100.8</c:v>
                </c:pt>
                <c:pt idx="12">
                  <c:v>101.1</c:v>
                </c:pt>
                <c:pt idx="13">
                  <c:v>100.9</c:v>
                </c:pt>
                <c:pt idx="14">
                  <c:v>99.8</c:v>
                </c:pt>
                <c:pt idx="15">
                  <c:v>100</c:v>
                </c:pt>
                <c:pt idx="16">
                  <c:v>100.8</c:v>
                </c:pt>
                <c:pt idx="17">
                  <c:v>100.1</c:v>
                </c:pt>
                <c:pt idx="18">
                  <c:v>101.6</c:v>
                </c:pt>
                <c:pt idx="19">
                  <c:v>101.7</c:v>
                </c:pt>
                <c:pt idx="20">
                  <c:v>100.7</c:v>
                </c:pt>
                <c:pt idx="21">
                  <c:v>103.3</c:v>
                </c:pt>
                <c:pt idx="22">
                  <c:v>101.3</c:v>
                </c:pt>
                <c:pt idx="23">
                  <c:v>102.6</c:v>
                </c:pt>
                <c:pt idx="24">
                  <c:v>101.7</c:v>
                </c:pt>
                <c:pt idx="25">
                  <c:v>102.4</c:v>
                </c:pt>
                <c:pt idx="26">
                  <c:v>104.7</c:v>
                </c:pt>
                <c:pt idx="27">
                  <c:v>103.1</c:v>
                </c:pt>
                <c:pt idx="28">
                  <c:v>104.3</c:v>
                </c:pt>
                <c:pt idx="29">
                  <c:v>104</c:v>
                </c:pt>
                <c:pt idx="30">
                  <c:v>104.4</c:v>
                </c:pt>
                <c:pt idx="31">
                  <c:v>103.6</c:v>
                </c:pt>
                <c:pt idx="32">
                  <c:v>105.5</c:v>
                </c:pt>
                <c:pt idx="33">
                  <c:v>102.4</c:v>
                </c:pt>
                <c:pt idx="34">
                  <c:v>104.5</c:v>
                </c:pt>
                <c:pt idx="35">
                  <c:v>105.7</c:v>
                </c:pt>
                <c:pt idx="36">
                  <c:v>104.3</c:v>
                </c:pt>
                <c:pt idx="37">
                  <c:v>103.6</c:v>
                </c:pt>
                <c:pt idx="38">
                  <c:v>104.3</c:v>
                </c:pt>
                <c:pt idx="39">
                  <c:v>106.7</c:v>
                </c:pt>
                <c:pt idx="40">
                  <c:v>105.6</c:v>
                </c:pt>
                <c:pt idx="41">
                  <c:v>105.7</c:v>
                </c:pt>
                <c:pt idx="42">
                  <c:v>105.1</c:v>
                </c:pt>
                <c:pt idx="43">
                  <c:v>104.9</c:v>
                </c:pt>
                <c:pt idx="44">
                  <c:v>105.2</c:v>
                </c:pt>
                <c:pt idx="45">
                  <c:v>105.7</c:v>
                </c:pt>
                <c:pt idx="46">
                  <c:v>105.3</c:v>
                </c:pt>
                <c:pt idx="47">
                  <c:v>105.6</c:v>
                </c:pt>
                <c:pt idx="48">
                  <c:v>107.1</c:v>
                </c:pt>
                <c:pt idx="49">
                  <c:v>107.9</c:v>
                </c:pt>
                <c:pt idx="50">
                  <c:v>108.5</c:v>
                </c:pt>
                <c:pt idx="51">
                  <c:v>107.1</c:v>
                </c:pt>
                <c:pt idx="52">
                  <c:v>106.2</c:v>
                </c:pt>
                <c:pt idx="53">
                  <c:v>108.7</c:v>
                </c:pt>
                <c:pt idx="54">
                  <c:v>107.6</c:v>
                </c:pt>
                <c:pt idx="55">
                  <c:v>107.9</c:v>
                </c:pt>
                <c:pt idx="56">
                  <c:v>108</c:v>
                </c:pt>
                <c:pt idx="57">
                  <c:v>107.6</c:v>
                </c:pt>
                <c:pt idx="58">
                  <c:v>108.9</c:v>
                </c:pt>
                <c:pt idx="59">
                  <c:v>107.2</c:v>
                </c:pt>
                <c:pt idx="60">
                  <c:v>108.5</c:v>
                </c:pt>
                <c:pt idx="61">
                  <c:v>109.6</c:v>
                </c:pt>
                <c:pt idx="62">
                  <c:v>107.4</c:v>
                </c:pt>
                <c:pt idx="63">
                  <c:v>95.8</c:v>
                </c:pt>
                <c:pt idx="64">
                  <c:v>110.6</c:v>
                </c:pt>
                <c:pt idx="65">
                  <c:v>109.7</c:v>
                </c:pt>
                <c:pt idx="66">
                  <c:v>110.9</c:v>
                </c:pt>
                <c:pt idx="67">
                  <c:v>112.1</c:v>
                </c:pt>
                <c:pt idx="68">
                  <c:v>111.7</c:v>
                </c:pt>
                <c:pt idx="69">
                  <c:v>113.3</c:v>
                </c:pt>
                <c:pt idx="70">
                  <c:v>113.6</c:v>
                </c:pt>
                <c:pt idx="71">
                  <c:v>104.8</c:v>
                </c:pt>
                <c:pt idx="72">
                  <c:v>95.1</c:v>
                </c:pt>
                <c:pt idx="73">
                  <c:v>99.2</c:v>
                </c:pt>
                <c:pt idx="74">
                  <c:v>111.6</c:v>
                </c:pt>
                <c:pt idx="75">
                  <c:v>101.5</c:v>
                </c:pt>
                <c:pt idx="76">
                  <c:v>107.1</c:v>
                </c:pt>
                <c:pt idx="77">
                  <c:v>114.3</c:v>
                </c:pt>
                <c:pt idx="78">
                  <c:v>111.5</c:v>
                </c:pt>
                <c:pt idx="79">
                  <c:v>111.3</c:v>
                </c:pt>
                <c:pt idx="80">
                  <c:v>109.8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ACD-8C4E-913B-432F94CC3B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5834559"/>
        <c:axId val="155836207"/>
      </c:lineChart>
      <c:catAx>
        <c:axId val="155834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55836207"/>
        <c:crosses val="autoZero"/>
        <c:auto val="1"/>
        <c:lblAlgn val="ctr"/>
        <c:lblOffset val="100"/>
        <c:noMultiLvlLbl val="0"/>
      </c:catAx>
      <c:valAx>
        <c:axId val="155836207"/>
        <c:scaling>
          <c:orientation val="minMax"/>
          <c:max val="22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55834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JP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JP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Retail sales development* (Jan. - Nov. '21) compared to previous year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Blatt1!$B$1</c:f>
              <c:strCache>
                <c:ptCount val="1"/>
                <c:pt idx="0">
                  <c:v>Spalte1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0-6D8F-FA45-B4A6-1FD21C7AA438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6D8F-FA45-B4A6-1FD21C7AA438}"/>
              </c:ext>
            </c:extLst>
          </c:dPt>
          <c:dLbls>
            <c:dLbl>
              <c:idx val="0"/>
              <c:layout>
                <c:manualLayout>
                  <c:x val="0"/>
                  <c:y val="7.8973354680321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05-7743-A36B-4C278F21CCC7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05-7743-A36B-4C278F21CCC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Blatt1!$A$2:$A$7</c:f>
              <c:strCache>
                <c:ptCount val="6"/>
                <c:pt idx="0">
                  <c:v>Total retail trade</c:v>
                </c:pt>
                <c:pt idx="1">
                  <c:v>Food</c:v>
                </c:pt>
                <c:pt idx="2">
                  <c:v>Textile, clothing, shoes</c:v>
                </c:pt>
                <c:pt idx="3">
                  <c:v>Furnishings, building supplies</c:v>
                </c:pt>
                <c:pt idx="4">
                  <c:v>Other Retail (bicycles, books</c:v>
                </c:pt>
                <c:pt idx="5">
                  <c:v>Internet and mail order</c:v>
                </c:pt>
              </c:strCache>
            </c:strRef>
          </c:cat>
          <c:val>
            <c:numRef>
              <c:f>Blatt1!$B$2:$B$7</c:f>
              <c:numCache>
                <c:formatCode>General</c:formatCode>
                <c:ptCount val="6"/>
                <c:pt idx="0">
                  <c:v>2.7</c:v>
                </c:pt>
                <c:pt idx="1">
                  <c:v>1</c:v>
                </c:pt>
                <c:pt idx="2">
                  <c:v>-8.3000000000000007</c:v>
                </c:pt>
                <c:pt idx="3">
                  <c:v>-7.9</c:v>
                </c:pt>
                <c:pt idx="4">
                  <c:v>1</c:v>
                </c:pt>
                <c:pt idx="5">
                  <c:v>15.3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41-5C42-9DE9-CC34E1D79B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9936968"/>
        <c:axId val="2128540488"/>
      </c:barChart>
      <c:catAx>
        <c:axId val="20799369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en-JP"/>
          </a:p>
        </c:txPr>
        <c:crossAx val="2128540488"/>
        <c:crosses val="autoZero"/>
        <c:auto val="1"/>
        <c:lblAlgn val="ctr"/>
        <c:lblOffset val="200"/>
        <c:noMultiLvlLbl val="0"/>
      </c:catAx>
      <c:valAx>
        <c:axId val="2128540488"/>
        <c:scaling>
          <c:orientation val="minMax"/>
          <c:max val="2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de-DE" sz="1400" b="0" i="0" baseline="0" dirty="0">
                    <a:effectLst/>
                  </a:rPr>
                  <a:t>Change* in % </a:t>
                </a:r>
                <a:r>
                  <a:rPr lang="de-DE" sz="1400" b="0" i="0" baseline="0" dirty="0" err="1">
                    <a:effectLst/>
                  </a:rPr>
                  <a:t>compared</a:t>
                </a:r>
                <a:r>
                  <a:rPr lang="de-DE" sz="1400" b="0" i="0" baseline="0" dirty="0">
                    <a:effectLst/>
                  </a:rPr>
                  <a:t> </a:t>
                </a:r>
                <a:r>
                  <a:rPr lang="de-DE" sz="1400" b="0" i="0" baseline="0" dirty="0" err="1">
                    <a:effectLst/>
                  </a:rPr>
                  <a:t>with</a:t>
                </a:r>
                <a:r>
                  <a:rPr lang="de-DE" sz="1400" b="0" i="0" baseline="0" dirty="0">
                    <a:effectLst/>
                  </a:rPr>
                  <a:t> </a:t>
                </a:r>
                <a:r>
                  <a:rPr lang="de-DE" sz="1400" b="0" i="0" baseline="0" dirty="0" err="1">
                    <a:effectLst/>
                  </a:rPr>
                  <a:t>prior-year</a:t>
                </a:r>
                <a:r>
                  <a:rPr lang="de-DE" sz="1400" b="0" i="0" baseline="0" dirty="0">
                    <a:effectLst/>
                  </a:rPr>
                  <a:t> </a:t>
                </a:r>
                <a:r>
                  <a:rPr lang="de-DE" sz="1400" b="0" i="0" baseline="0" dirty="0" err="1">
                    <a:effectLst/>
                  </a:rPr>
                  <a:t>period</a:t>
                </a:r>
                <a:endParaRPr lang="de-DE" sz="1400" dirty="0">
                  <a:effectLst/>
                </a:endParaRP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>
            <a:noFill/>
          </a:ln>
        </c:spPr>
        <c:crossAx val="2079936968"/>
        <c:crossesAt val="1"/>
        <c:crossBetween val="between"/>
        <c:majorUnit val="5"/>
      </c:valAx>
    </c:plotArea>
    <c:plotVisOnly val="1"/>
    <c:dispBlanksAs val="gap"/>
    <c:showDLblsOverMax val="0"/>
  </c:chart>
  <c:spPr>
    <a:solidFill>
      <a:schemeClr val="bg2"/>
    </a:solidFill>
  </c:spPr>
  <c:txPr>
    <a:bodyPr/>
    <a:lstStyle/>
    <a:p>
      <a:pPr>
        <a:defRPr sz="1600"/>
      </a:pPr>
      <a:endParaRPr lang="en-JP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de-DE" dirty="0" err="1"/>
              <a:t>Rent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retail</a:t>
            </a:r>
            <a:r>
              <a:rPr lang="de-DE" dirty="0"/>
              <a:t> </a:t>
            </a:r>
            <a:r>
              <a:rPr lang="de-DE" dirty="0" err="1"/>
              <a:t>sector</a:t>
            </a:r>
            <a:r>
              <a:rPr lang="de-DE" dirty="0"/>
              <a:t> </a:t>
            </a:r>
            <a:r>
              <a:rPr lang="de-DE" baseline="0" dirty="0"/>
              <a:t>(2009 = 100)</a:t>
            </a:r>
            <a:endParaRPr lang="de-DE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Blatt1!$B$1</c:f>
              <c:strCache>
                <c:ptCount val="1"/>
                <c:pt idx="0">
                  <c:v>A-Cities</c:v>
                </c:pt>
              </c:strCache>
            </c:strRef>
          </c:tx>
          <c:marker>
            <c:symbol val="none"/>
          </c:marker>
          <c:cat>
            <c:strRef>
              <c:f>Blatt1!$A$2:$A$13</c:f>
              <c:strCach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strCache>
            </c:strRef>
          </c:cat>
          <c:val>
            <c:numRef>
              <c:f>Blatt1!$B$2:$B$13</c:f>
              <c:numCache>
                <c:formatCode>0.0</c:formatCode>
                <c:ptCount val="12"/>
                <c:pt idx="0">
                  <c:v>100</c:v>
                </c:pt>
                <c:pt idx="1">
                  <c:v>100.1221853726654</c:v>
                </c:pt>
                <c:pt idx="2">
                  <c:v>104.21975912026534</c:v>
                </c:pt>
                <c:pt idx="3">
                  <c:v>108.91516844126375</c:v>
                </c:pt>
                <c:pt idx="4">
                  <c:v>117.03176819689301</c:v>
                </c:pt>
                <c:pt idx="5">
                  <c:v>123.04067027404433</c:v>
                </c:pt>
                <c:pt idx="6">
                  <c:v>127.59207540582997</c:v>
                </c:pt>
                <c:pt idx="7">
                  <c:v>129.76522953395008</c:v>
                </c:pt>
                <c:pt idx="8">
                  <c:v>130.10996683539886</c:v>
                </c:pt>
                <c:pt idx="9">
                  <c:v>130.04887414906614</c:v>
                </c:pt>
                <c:pt idx="10">
                  <c:v>128.29900506196543</c:v>
                </c:pt>
                <c:pt idx="11">
                  <c:v>122.94903124454531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47-EB4B-8BBC-865D936878C4}"/>
            </c:ext>
          </c:extLst>
        </c:ser>
        <c:ser>
          <c:idx val="1"/>
          <c:order val="1"/>
          <c:tx>
            <c:strRef>
              <c:f>Blatt1!$C$1</c:f>
              <c:strCache>
                <c:ptCount val="1"/>
                <c:pt idx="0">
                  <c:v>B-Cities</c:v>
                </c:pt>
              </c:strCache>
            </c:strRef>
          </c:tx>
          <c:marker>
            <c:symbol val="none"/>
          </c:marker>
          <c:cat>
            <c:strRef>
              <c:f>Blatt1!$A$2:$A$13</c:f>
              <c:strCach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strCache>
            </c:strRef>
          </c:cat>
          <c:val>
            <c:numRef>
              <c:f>Blatt1!$C$2:$C$13</c:f>
              <c:numCache>
                <c:formatCode>0.0</c:formatCode>
                <c:ptCount val="12"/>
                <c:pt idx="0">
                  <c:v>100</c:v>
                </c:pt>
                <c:pt idx="1">
                  <c:v>99.846054124128997</c:v>
                </c:pt>
                <c:pt idx="2">
                  <c:v>102.41451952681899</c:v>
                </c:pt>
                <c:pt idx="3">
                  <c:v>104.78042456652081</c:v>
                </c:pt>
                <c:pt idx="4">
                  <c:v>106.93566682871494</c:v>
                </c:pt>
                <c:pt idx="5">
                  <c:v>108.75060768108895</c:v>
                </c:pt>
                <c:pt idx="6">
                  <c:v>110.45211473018959</c:v>
                </c:pt>
                <c:pt idx="7">
                  <c:v>110.45211473018959</c:v>
                </c:pt>
                <c:pt idx="8">
                  <c:v>109.56895154756117</c:v>
                </c:pt>
                <c:pt idx="9">
                  <c:v>107.72970345162859</c:v>
                </c:pt>
                <c:pt idx="10">
                  <c:v>104.48873764381786</c:v>
                </c:pt>
                <c:pt idx="11">
                  <c:v>100.66439799060119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47-EB4B-8BBC-865D936878C4}"/>
            </c:ext>
          </c:extLst>
        </c:ser>
        <c:ser>
          <c:idx val="2"/>
          <c:order val="2"/>
          <c:tx>
            <c:strRef>
              <c:f>Blatt1!$D$1</c:f>
              <c:strCache>
                <c:ptCount val="1"/>
                <c:pt idx="0">
                  <c:v>C-Cities</c:v>
                </c:pt>
              </c:strCache>
            </c:strRef>
          </c:tx>
          <c:marker>
            <c:symbol val="none"/>
          </c:marker>
          <c:cat>
            <c:strRef>
              <c:f>Blatt1!$A$2:$A$13</c:f>
              <c:strCach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strCache>
            </c:strRef>
          </c:cat>
          <c:val>
            <c:numRef>
              <c:f>Blatt1!$D$2:$D$13</c:f>
              <c:numCache>
                <c:formatCode>0.0</c:formatCode>
                <c:ptCount val="12"/>
                <c:pt idx="0">
                  <c:v>100</c:v>
                </c:pt>
                <c:pt idx="1">
                  <c:v>101.6535710097338</c:v>
                </c:pt>
                <c:pt idx="2">
                  <c:v>105.11316993080801</c:v>
                </c:pt>
                <c:pt idx="3">
                  <c:v>107.17720182948283</c:v>
                </c:pt>
                <c:pt idx="4">
                  <c:v>108.78386302333764</c:v>
                </c:pt>
                <c:pt idx="5">
                  <c:v>109.87451624252375</c:v>
                </c:pt>
                <c:pt idx="6">
                  <c:v>110.1911574997068</c:v>
                </c:pt>
                <c:pt idx="7">
                  <c:v>109.90969860443298</c:v>
                </c:pt>
                <c:pt idx="8">
                  <c:v>110.76580274422423</c:v>
                </c:pt>
                <c:pt idx="9">
                  <c:v>108.81904538524687</c:v>
                </c:pt>
                <c:pt idx="10">
                  <c:v>104.23361088307728</c:v>
                </c:pt>
                <c:pt idx="11">
                  <c:v>98.569250615691345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347-EB4B-8BBC-865D936878C4}"/>
            </c:ext>
          </c:extLst>
        </c:ser>
        <c:ser>
          <c:idx val="3"/>
          <c:order val="3"/>
          <c:tx>
            <c:strRef>
              <c:f>Blatt1!$E$1</c:f>
              <c:strCache>
                <c:ptCount val="1"/>
                <c:pt idx="0">
                  <c:v>D-Cities</c:v>
                </c:pt>
              </c:strCache>
            </c:strRef>
          </c:tx>
          <c:marker>
            <c:symbol val="none"/>
          </c:marker>
          <c:cat>
            <c:strRef>
              <c:f>Blatt1!$A$2:$A$13</c:f>
              <c:strCach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strCache>
            </c:strRef>
          </c:cat>
          <c:val>
            <c:numRef>
              <c:f>Blatt1!$E$2:$E$13</c:f>
              <c:numCache>
                <c:formatCode>0.0</c:formatCode>
                <c:ptCount val="12"/>
                <c:pt idx="0">
                  <c:v>100</c:v>
                </c:pt>
                <c:pt idx="1">
                  <c:v>101.68131448223154</c:v>
                </c:pt>
                <c:pt idx="2">
                  <c:v>103.4390523500191</c:v>
                </c:pt>
                <c:pt idx="3">
                  <c:v>104.20328620557891</c:v>
                </c:pt>
                <c:pt idx="4">
                  <c:v>104.9866259075277</c:v>
                </c:pt>
                <c:pt idx="5">
                  <c:v>105.55980129919756</c:v>
                </c:pt>
                <c:pt idx="6">
                  <c:v>105.88460068781048</c:v>
                </c:pt>
                <c:pt idx="7">
                  <c:v>105.82728314864347</c:v>
                </c:pt>
                <c:pt idx="8">
                  <c:v>105.48337791364158</c:v>
                </c:pt>
                <c:pt idx="9">
                  <c:v>102.92319449751623</c:v>
                </c:pt>
                <c:pt idx="10">
                  <c:v>97.478028276652651</c:v>
                </c:pt>
                <c:pt idx="11">
                  <c:v>92.414978983568957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347-EB4B-8BBC-865D936878C4}"/>
            </c:ext>
          </c:extLst>
        </c:ser>
        <c:ser>
          <c:idx val="4"/>
          <c:order val="4"/>
          <c:tx>
            <c:strRef>
              <c:f>Blatt1!$F$1</c:f>
              <c:strCache>
                <c:ptCount val="1"/>
                <c:pt idx="0">
                  <c:v>Food Retail</c:v>
                </c:pt>
              </c:strCache>
            </c:strRef>
          </c:tx>
          <c:marker>
            <c:symbol val="none"/>
          </c:marker>
          <c:cat>
            <c:strRef>
              <c:f>Blatt1!$A$2:$A$13</c:f>
              <c:strCach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strCache>
            </c:strRef>
          </c:cat>
          <c:val>
            <c:numRef>
              <c:f>Blatt1!$F$2:$F$13</c:f>
              <c:numCache>
                <c:formatCode>0.0</c:formatCode>
                <c:ptCount val="12"/>
                <c:pt idx="0">
                  <c:v>100</c:v>
                </c:pt>
                <c:pt idx="1">
                  <c:v>102.67857142857144</c:v>
                </c:pt>
                <c:pt idx="2">
                  <c:v>102.67857142857144</c:v>
                </c:pt>
                <c:pt idx="3">
                  <c:v>106.25</c:v>
                </c:pt>
                <c:pt idx="4">
                  <c:v>104.46428571428572</c:v>
                </c:pt>
                <c:pt idx="5">
                  <c:v>103.57142857142858</c:v>
                </c:pt>
                <c:pt idx="6">
                  <c:v>104.46428571428572</c:v>
                </c:pt>
                <c:pt idx="7">
                  <c:v>106.25</c:v>
                </c:pt>
                <c:pt idx="8">
                  <c:v>107.14285714285714</c:v>
                </c:pt>
                <c:pt idx="9">
                  <c:v>111.60714285714286</c:v>
                </c:pt>
                <c:pt idx="10">
                  <c:v>117.85714285714286</c:v>
                </c:pt>
                <c:pt idx="11">
                  <c:v>120.53571428571431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347-EB4B-8BBC-865D936878C4}"/>
            </c:ext>
          </c:extLst>
        </c:ser>
        <c:ser>
          <c:idx val="5"/>
          <c:order val="5"/>
          <c:tx>
            <c:strRef>
              <c:f>Blatt1!$G$1</c:f>
              <c:strCache>
                <c:ptCount val="1"/>
                <c:pt idx="0">
                  <c:v>DIY stores</c:v>
                </c:pt>
              </c:strCache>
            </c:strRef>
          </c:tx>
          <c:marker>
            <c:symbol val="none"/>
          </c:marker>
          <c:cat>
            <c:strRef>
              <c:f>Blatt1!$A$2:$A$13</c:f>
              <c:strCach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strCache>
            </c:strRef>
          </c:cat>
          <c:val>
            <c:numRef>
              <c:f>Blatt1!$G$2:$G$13</c:f>
              <c:numCache>
                <c:formatCode>0.0</c:formatCode>
                <c:ptCount val="12"/>
                <c:pt idx="0">
                  <c:v>100</c:v>
                </c:pt>
                <c:pt idx="1">
                  <c:v>100.71428571428571</c:v>
                </c:pt>
                <c:pt idx="2">
                  <c:v>101.42857142857142</c:v>
                </c:pt>
                <c:pt idx="3">
                  <c:v>103.57142857142858</c:v>
                </c:pt>
                <c:pt idx="4">
                  <c:v>103.57142857142858</c:v>
                </c:pt>
                <c:pt idx="5">
                  <c:v>102.14285714285715</c:v>
                </c:pt>
                <c:pt idx="6">
                  <c:v>102.14285714285715</c:v>
                </c:pt>
                <c:pt idx="7">
                  <c:v>102.14285714285715</c:v>
                </c:pt>
                <c:pt idx="8">
                  <c:v>103.57142857142858</c:v>
                </c:pt>
                <c:pt idx="9">
                  <c:v>105</c:v>
                </c:pt>
                <c:pt idx="10">
                  <c:v>106.42857142857143</c:v>
                </c:pt>
                <c:pt idx="11">
                  <c:v>107.14285714285714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347-EB4B-8BBC-865D93687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23995144"/>
        <c:axId val="2131404232"/>
      </c:lineChart>
      <c:catAx>
        <c:axId val="2123995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000000"/>
            </a:solidFill>
          </a:ln>
        </c:spPr>
        <c:crossAx val="2131404232"/>
        <c:crosses val="autoZero"/>
        <c:auto val="1"/>
        <c:lblAlgn val="ctr"/>
        <c:lblOffset val="100"/>
        <c:noMultiLvlLbl val="0"/>
      </c:catAx>
      <c:valAx>
        <c:axId val="2131404232"/>
        <c:scaling>
          <c:orientation val="minMax"/>
          <c:min val="9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de-DE" dirty="0"/>
                  <a:t>Index (2009 = 100)</a:t>
                </a:r>
              </a:p>
            </c:rich>
          </c:tx>
          <c:overlay val="0"/>
        </c:title>
        <c:numFmt formatCode="0.0" sourceLinked="1"/>
        <c:majorTickMark val="none"/>
        <c:minorTickMark val="none"/>
        <c:tickLblPos val="nextTo"/>
        <c:spPr>
          <a:ln w="9525">
            <a:noFill/>
          </a:ln>
        </c:spPr>
        <c:crossAx val="2123995144"/>
        <c:crosses val="autoZero"/>
        <c:crossBetween val="midCat"/>
      </c:valAx>
    </c:plotArea>
    <c:legend>
      <c:legendPos val="b"/>
      <c:overlay val="0"/>
    </c:legend>
    <c:plotVisOnly val="1"/>
    <c:dispBlanksAs val="gap"/>
    <c:showDLblsOverMax val="0"/>
  </c:chart>
  <c:spPr>
    <a:solidFill>
      <a:srgbClr val="D7D5D6"/>
    </a:solidFill>
  </c:spPr>
  <c:txPr>
    <a:bodyPr/>
    <a:lstStyle/>
    <a:p>
      <a:pPr>
        <a:defRPr sz="1600"/>
      </a:pPr>
      <a:endParaRPr lang="en-JP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98735984409482"/>
          <c:y val="0.11738929702841802"/>
          <c:w val="0.64899410741282582"/>
          <c:h val="0.584520625761937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Rentable area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Tabelle1!$A$2:$A$5</c:f>
              <c:numCache>
                <c:formatCode>General</c:formatCode>
                <c:ptCount val="4"/>
                <c:pt idx="0">
                  <c:v>1995</c:v>
                </c:pt>
                <c:pt idx="1">
                  <c:v>2010</c:v>
                </c:pt>
                <c:pt idx="2">
                  <c:v>2019</c:v>
                </c:pt>
                <c:pt idx="3">
                  <c:v>2021</c:v>
                </c:pt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6</c:v>
                </c:pt>
                <c:pt idx="1">
                  <c:v>13.5</c:v>
                </c:pt>
                <c:pt idx="2">
                  <c:v>15.7</c:v>
                </c:pt>
                <c:pt idx="3">
                  <c:v>15.9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76-3C41-B84A-BBBBA47F96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-100"/>
        <c:axId val="1542020592"/>
        <c:axId val="1542093312"/>
      </c:barChart>
      <c:lineChart>
        <c:grouping val="standard"/>
        <c:varyColors val="0"/>
        <c:ser>
          <c:idx val="1"/>
          <c:order val="1"/>
          <c:tx>
            <c:strRef>
              <c:f>Tabelle1!$C$1</c:f>
              <c:strCache>
                <c:ptCount val="1"/>
                <c:pt idx="0">
                  <c:v>real estate properties</c:v>
                </c:pt>
              </c:strCache>
            </c:strRef>
          </c:tx>
          <c:spPr>
            <a:ln w="28575" cap="rnd">
              <a:solidFill>
                <a:srgbClr val="F8A03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1840648134264425E-2"/>
                  <c:y val="-7.44859062895961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2AE-A84E-B486-0D1C15723C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F8A03C"/>
                    </a:solidFill>
                    <a:latin typeface="+mn-lt"/>
                    <a:ea typeface="+mn-ea"/>
                    <a:cs typeface="+mn-cs"/>
                  </a:defRPr>
                </a:pPr>
                <a:endParaRPr lang="en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Tabelle1!$A$2:$A$5</c:f>
              <c:numCache>
                <c:formatCode>General</c:formatCode>
                <c:ptCount val="4"/>
                <c:pt idx="0">
                  <c:v>1995</c:v>
                </c:pt>
                <c:pt idx="1">
                  <c:v>2010</c:v>
                </c:pt>
                <c:pt idx="2">
                  <c:v>2019</c:v>
                </c:pt>
                <c:pt idx="3">
                  <c:v>2021</c:v>
                </c:pt>
              </c:numCache>
            </c:num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179</c:v>
                </c:pt>
                <c:pt idx="1">
                  <c:v>428</c:v>
                </c:pt>
                <c:pt idx="2">
                  <c:v>483</c:v>
                </c:pt>
                <c:pt idx="3">
                  <c:v>493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D76-3C41-B84A-BBBBA47F96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2190096"/>
        <c:axId val="1456851376"/>
      </c:lineChart>
      <c:catAx>
        <c:axId val="154202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542093312"/>
        <c:crosses val="autoZero"/>
        <c:auto val="1"/>
        <c:lblAlgn val="ctr"/>
        <c:lblOffset val="100"/>
        <c:noMultiLvlLbl val="0"/>
      </c:catAx>
      <c:valAx>
        <c:axId val="1542093312"/>
        <c:scaling>
          <c:orientation val="minMax"/>
          <c:max val="1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900" b="0" i="0" u="none" strike="noStrike" kern="1200" baseline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900" dirty="0"/>
                  <a:t>in </a:t>
                </a:r>
                <a:r>
                  <a:rPr lang="de-DE" sz="900" dirty="0" err="1"/>
                  <a:t>millions</a:t>
                </a:r>
                <a:r>
                  <a:rPr lang="de-DE" sz="900" dirty="0"/>
                  <a:t> </a:t>
                </a:r>
                <a:r>
                  <a:rPr lang="de-DE" sz="900" dirty="0" err="1"/>
                  <a:t>of</a:t>
                </a:r>
                <a:r>
                  <a:rPr lang="de-DE" sz="900" dirty="0"/>
                  <a:t> </a:t>
                </a:r>
                <a:r>
                  <a:rPr lang="de-DE" sz="900" dirty="0" err="1"/>
                  <a:t>square</a:t>
                </a:r>
                <a:r>
                  <a:rPr lang="de-DE" sz="900" dirty="0"/>
                  <a:t> </a:t>
                </a:r>
                <a:r>
                  <a:rPr lang="de-DE" sz="900" dirty="0" err="1"/>
                  <a:t>meters</a:t>
                </a:r>
                <a:r>
                  <a:rPr lang="de-DE" sz="900" dirty="0"/>
                  <a:t> </a:t>
                </a:r>
                <a:r>
                  <a:rPr lang="de-DE" sz="900" dirty="0" err="1"/>
                  <a:t>of</a:t>
                </a:r>
                <a:r>
                  <a:rPr lang="de-DE" sz="900" dirty="0"/>
                  <a:t> </a:t>
                </a:r>
                <a:r>
                  <a:rPr lang="de-DE" sz="900" dirty="0" err="1"/>
                  <a:t>rental</a:t>
                </a:r>
                <a:r>
                  <a:rPr lang="de-DE" sz="900" dirty="0"/>
                  <a:t> </a:t>
                </a:r>
                <a:r>
                  <a:rPr lang="de-DE" sz="900" dirty="0" err="1"/>
                  <a:t>space</a:t>
                </a:r>
                <a:endParaRPr lang="de-DE" sz="900" dirty="0"/>
              </a:p>
            </c:rich>
          </c:tx>
          <c:layout>
            <c:manualLayout>
              <c:xMode val="edge"/>
              <c:yMode val="edge"/>
              <c:x val="4.838082959462147E-2"/>
              <c:y val="0.277670817635757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00" b="0" i="0" u="none" strike="noStrike" kern="1200" baseline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lt"/>
                  <a:ea typeface="+mn-ea"/>
                  <a:cs typeface="+mn-cs"/>
                </a:defRPr>
              </a:pPr>
              <a:endParaRPr lang="en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542020592"/>
        <c:crosses val="autoZero"/>
        <c:crossBetween val="between"/>
        <c:majorUnit val="4"/>
      </c:valAx>
      <c:valAx>
        <c:axId val="1456851376"/>
        <c:scaling>
          <c:orientation val="minMax"/>
        </c:scaling>
        <c:delete val="0"/>
        <c:axPos val="r"/>
        <c:title>
          <c:tx>
            <c:rich>
              <a:bodyPr rot="540000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 err="1"/>
                  <a:t>number</a:t>
                </a:r>
                <a:endParaRPr lang="de-DE" sz="1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540000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JP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542190096"/>
        <c:crosses val="max"/>
        <c:crossBetween val="between"/>
      </c:valAx>
      <c:catAx>
        <c:axId val="1542190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56851376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1877780948641248"/>
          <c:y val="0.90513290126817081"/>
          <c:w val="0.69110398475690027"/>
          <c:h val="9.48670997313347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85000"/>
      </a:schemeClr>
    </a:solidFill>
    <a:ln>
      <a:noFill/>
    </a:ln>
    <a:effectLst/>
  </c:spPr>
  <c:txPr>
    <a:bodyPr/>
    <a:lstStyle/>
    <a:p>
      <a:pPr>
        <a:defRPr/>
      </a:pPr>
      <a:endParaRPr lang="en-JP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563886704063184E-2"/>
          <c:y val="0.14295503783673533"/>
          <c:w val="0.88258917690173466"/>
          <c:h val="0.65365540919805354"/>
        </c:manualLayout>
      </c:layout>
      <c:lineChart>
        <c:grouping val="standard"/>
        <c:varyColors val="0"/>
        <c:ser>
          <c:idx val="0"/>
          <c:order val="0"/>
          <c:tx>
            <c:strRef>
              <c:f>Blatt1!$B$1</c:f>
              <c:strCache>
                <c:ptCount val="1"/>
                <c:pt idx="0">
                  <c:v>  Office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E2E8-834F-B6CB-BCAACF8E2DFF}"/>
              </c:ext>
            </c:extLst>
          </c:dPt>
          <c:cat>
            <c:strRef>
              <c:f>Blatt1!$A$2:$A$169</c:f>
              <c:strCache>
                <c:ptCount val="168"/>
                <c:pt idx="0">
                  <c:v>2008</c:v>
                </c:pt>
                <c:pt idx="1">
                  <c:v>Februar 2008</c:v>
                </c:pt>
                <c:pt idx="2">
                  <c:v>März 2008</c:v>
                </c:pt>
                <c:pt idx="3">
                  <c:v>April 2010</c:v>
                </c:pt>
                <c:pt idx="4">
                  <c:v>Mai 2008</c:v>
                </c:pt>
                <c:pt idx="5">
                  <c:v>Juni 2008</c:v>
                </c:pt>
                <c:pt idx="6">
                  <c:v>Juli 2008</c:v>
                </c:pt>
                <c:pt idx="7">
                  <c:v>August 2008</c:v>
                </c:pt>
                <c:pt idx="8">
                  <c:v>September 2008</c:v>
                </c:pt>
                <c:pt idx="9">
                  <c:v>Oktober 2008</c:v>
                </c:pt>
                <c:pt idx="10">
                  <c:v>November 2008</c:v>
                </c:pt>
                <c:pt idx="11">
                  <c:v>Dezember 2008</c:v>
                </c:pt>
                <c:pt idx="12">
                  <c:v>2009</c:v>
                </c:pt>
                <c:pt idx="13">
                  <c:v>Februar 2009</c:v>
                </c:pt>
                <c:pt idx="14">
                  <c:v>März 2009</c:v>
                </c:pt>
                <c:pt idx="15">
                  <c:v>39539</c:v>
                </c:pt>
                <c:pt idx="16">
                  <c:v>Mai 2009</c:v>
                </c:pt>
                <c:pt idx="17">
                  <c:v>Juni 2009</c:v>
                </c:pt>
                <c:pt idx="18">
                  <c:v>Juli 2009</c:v>
                </c:pt>
                <c:pt idx="19">
                  <c:v>August 2009</c:v>
                </c:pt>
                <c:pt idx="20">
                  <c:v>September 2009</c:v>
                </c:pt>
                <c:pt idx="21">
                  <c:v>Oktober 2009</c:v>
                </c:pt>
                <c:pt idx="22">
                  <c:v>November 2009</c:v>
                </c:pt>
                <c:pt idx="23">
                  <c:v>Dezember 2009</c:v>
                </c:pt>
                <c:pt idx="24">
                  <c:v>2010</c:v>
                </c:pt>
                <c:pt idx="25">
                  <c:v>Februar 2010</c:v>
                </c:pt>
                <c:pt idx="26">
                  <c:v>März 2010</c:v>
                </c:pt>
                <c:pt idx="27">
                  <c:v>April 2010</c:v>
                </c:pt>
                <c:pt idx="28">
                  <c:v>Mai 2010</c:v>
                </c:pt>
                <c:pt idx="29">
                  <c:v>Juni 2010</c:v>
                </c:pt>
                <c:pt idx="30">
                  <c:v>Juli 2010</c:v>
                </c:pt>
                <c:pt idx="31">
                  <c:v>August 2010</c:v>
                </c:pt>
                <c:pt idx="32">
                  <c:v>September 2010</c:v>
                </c:pt>
                <c:pt idx="33">
                  <c:v>Oktober 2010</c:v>
                </c:pt>
                <c:pt idx="34">
                  <c:v>November 2010</c:v>
                </c:pt>
                <c:pt idx="35">
                  <c:v>Dezember 2010</c:v>
                </c:pt>
                <c:pt idx="36">
                  <c:v>2011</c:v>
                </c:pt>
                <c:pt idx="37">
                  <c:v>Februar 2011</c:v>
                </c:pt>
                <c:pt idx="38">
                  <c:v>März 2011</c:v>
                </c:pt>
                <c:pt idx="39">
                  <c:v>April 2011</c:v>
                </c:pt>
                <c:pt idx="40">
                  <c:v>Mai 2011</c:v>
                </c:pt>
                <c:pt idx="41">
                  <c:v>Juni 2011</c:v>
                </c:pt>
                <c:pt idx="42">
                  <c:v>Juli 2011</c:v>
                </c:pt>
                <c:pt idx="43">
                  <c:v>August 2011</c:v>
                </c:pt>
                <c:pt idx="44">
                  <c:v>September 2011</c:v>
                </c:pt>
                <c:pt idx="45">
                  <c:v>Oktober 2011</c:v>
                </c:pt>
                <c:pt idx="46">
                  <c:v>November 2011</c:v>
                </c:pt>
                <c:pt idx="47">
                  <c:v>Dezember 2011</c:v>
                </c:pt>
                <c:pt idx="48">
                  <c:v>2012</c:v>
                </c:pt>
                <c:pt idx="49">
                  <c:v>Februar 2012</c:v>
                </c:pt>
                <c:pt idx="50">
                  <c:v>März 2012</c:v>
                </c:pt>
                <c:pt idx="51">
                  <c:v>April 2012</c:v>
                </c:pt>
                <c:pt idx="52">
                  <c:v>Mai 2012</c:v>
                </c:pt>
                <c:pt idx="53">
                  <c:v>Juni 2012</c:v>
                </c:pt>
                <c:pt idx="54">
                  <c:v>Juli 2012</c:v>
                </c:pt>
                <c:pt idx="55">
                  <c:v>August 2012</c:v>
                </c:pt>
                <c:pt idx="56">
                  <c:v>September 2012</c:v>
                </c:pt>
                <c:pt idx="57">
                  <c:v>Oktober 2012</c:v>
                </c:pt>
                <c:pt idx="58">
                  <c:v>November 2012</c:v>
                </c:pt>
                <c:pt idx="59">
                  <c:v>Dezember 2012</c:v>
                </c:pt>
                <c:pt idx="60">
                  <c:v>2013</c:v>
                </c:pt>
                <c:pt idx="61">
                  <c:v>Februar 2013</c:v>
                </c:pt>
                <c:pt idx="62">
                  <c:v>März 2013</c:v>
                </c:pt>
                <c:pt idx="63">
                  <c:v>April 2013</c:v>
                </c:pt>
                <c:pt idx="64">
                  <c:v>Mai 2013</c:v>
                </c:pt>
                <c:pt idx="65">
                  <c:v>Juni 2013</c:v>
                </c:pt>
                <c:pt idx="66">
                  <c:v>Juli 2013</c:v>
                </c:pt>
                <c:pt idx="67">
                  <c:v>August 2013</c:v>
                </c:pt>
                <c:pt idx="68">
                  <c:v>September 2013</c:v>
                </c:pt>
                <c:pt idx="69">
                  <c:v>Oktober 2013</c:v>
                </c:pt>
                <c:pt idx="70">
                  <c:v>November 2013</c:v>
                </c:pt>
                <c:pt idx="71">
                  <c:v>Dezember 2013</c:v>
                </c:pt>
                <c:pt idx="72">
                  <c:v>2014</c:v>
                </c:pt>
                <c:pt idx="73">
                  <c:v>Februar 2014</c:v>
                </c:pt>
                <c:pt idx="74">
                  <c:v>März 2014</c:v>
                </c:pt>
                <c:pt idx="75">
                  <c:v>April 2014</c:v>
                </c:pt>
                <c:pt idx="76">
                  <c:v>Mai 2014</c:v>
                </c:pt>
                <c:pt idx="77">
                  <c:v>Juni 2014</c:v>
                </c:pt>
                <c:pt idx="78">
                  <c:v>Juli 2014</c:v>
                </c:pt>
                <c:pt idx="79">
                  <c:v>August 2014</c:v>
                </c:pt>
                <c:pt idx="80">
                  <c:v>September 2014</c:v>
                </c:pt>
                <c:pt idx="81">
                  <c:v>Oktober 2014</c:v>
                </c:pt>
                <c:pt idx="82">
                  <c:v>November 2014</c:v>
                </c:pt>
                <c:pt idx="83">
                  <c:v>Dezember 2014</c:v>
                </c:pt>
                <c:pt idx="84">
                  <c:v>2015</c:v>
                </c:pt>
                <c:pt idx="85">
                  <c:v>Februar 2015</c:v>
                </c:pt>
                <c:pt idx="86">
                  <c:v>März 2015</c:v>
                </c:pt>
                <c:pt idx="87">
                  <c:v>April 2015</c:v>
                </c:pt>
                <c:pt idx="88">
                  <c:v>Mai 2015</c:v>
                </c:pt>
                <c:pt idx="89">
                  <c:v>Juni 2015</c:v>
                </c:pt>
                <c:pt idx="90">
                  <c:v>Juli 2015</c:v>
                </c:pt>
                <c:pt idx="91">
                  <c:v>August 2015</c:v>
                </c:pt>
                <c:pt idx="92">
                  <c:v>September 2015</c:v>
                </c:pt>
                <c:pt idx="93">
                  <c:v>Oktober 2015</c:v>
                </c:pt>
                <c:pt idx="94">
                  <c:v>November 2015</c:v>
                </c:pt>
                <c:pt idx="95">
                  <c:v>Dezember 2015</c:v>
                </c:pt>
                <c:pt idx="96">
                  <c:v>2016</c:v>
                </c:pt>
                <c:pt idx="97">
                  <c:v>Februar 2016</c:v>
                </c:pt>
                <c:pt idx="98">
                  <c:v>März 2016</c:v>
                </c:pt>
                <c:pt idx="99">
                  <c:v>April 2016</c:v>
                </c:pt>
                <c:pt idx="100">
                  <c:v>Mai 2016</c:v>
                </c:pt>
                <c:pt idx="101">
                  <c:v>Juni 2016</c:v>
                </c:pt>
                <c:pt idx="102">
                  <c:v>Juli 2016</c:v>
                </c:pt>
                <c:pt idx="103">
                  <c:v>August 2016</c:v>
                </c:pt>
                <c:pt idx="104">
                  <c:v>September 2016</c:v>
                </c:pt>
                <c:pt idx="105">
                  <c:v>Oktober 2016</c:v>
                </c:pt>
                <c:pt idx="106">
                  <c:v>November 2016</c:v>
                </c:pt>
                <c:pt idx="107">
                  <c:v>Dezember 2016</c:v>
                </c:pt>
                <c:pt idx="108">
                  <c:v>2017</c:v>
                </c:pt>
                <c:pt idx="109">
                  <c:v>Februar 2017</c:v>
                </c:pt>
                <c:pt idx="110">
                  <c:v>März 2017</c:v>
                </c:pt>
                <c:pt idx="111">
                  <c:v>April 2017</c:v>
                </c:pt>
                <c:pt idx="112">
                  <c:v>Mai 2017</c:v>
                </c:pt>
                <c:pt idx="113">
                  <c:v>Juni 2017</c:v>
                </c:pt>
                <c:pt idx="114">
                  <c:v>Juli 2017</c:v>
                </c:pt>
                <c:pt idx="115">
                  <c:v>August 2017</c:v>
                </c:pt>
                <c:pt idx="116">
                  <c:v>September 2017</c:v>
                </c:pt>
                <c:pt idx="117">
                  <c:v>Oktober 2017</c:v>
                </c:pt>
                <c:pt idx="118">
                  <c:v>November 2017</c:v>
                </c:pt>
                <c:pt idx="119">
                  <c:v>Dezember 2017</c:v>
                </c:pt>
                <c:pt idx="120">
                  <c:v>2018</c:v>
                </c:pt>
                <c:pt idx="121">
                  <c:v>Februar 2018</c:v>
                </c:pt>
                <c:pt idx="122">
                  <c:v>März 2018</c:v>
                </c:pt>
                <c:pt idx="123">
                  <c:v>April 2018</c:v>
                </c:pt>
                <c:pt idx="124">
                  <c:v>Mai 2018</c:v>
                </c:pt>
                <c:pt idx="125">
                  <c:v>Juni 2018</c:v>
                </c:pt>
                <c:pt idx="126">
                  <c:v>Juli 2018</c:v>
                </c:pt>
                <c:pt idx="127">
                  <c:v>August 2018</c:v>
                </c:pt>
                <c:pt idx="128">
                  <c:v>September 2018</c:v>
                </c:pt>
                <c:pt idx="129">
                  <c:v>Oktober 2018</c:v>
                </c:pt>
                <c:pt idx="130">
                  <c:v>November 2018</c:v>
                </c:pt>
                <c:pt idx="131">
                  <c:v>Dezember 2018</c:v>
                </c:pt>
                <c:pt idx="132">
                  <c:v>2019</c:v>
                </c:pt>
                <c:pt idx="133">
                  <c:v>Februar 2019</c:v>
                </c:pt>
                <c:pt idx="134">
                  <c:v>März 2019</c:v>
                </c:pt>
                <c:pt idx="135">
                  <c:v>April 2019</c:v>
                </c:pt>
                <c:pt idx="136">
                  <c:v>Mai 2019</c:v>
                </c:pt>
                <c:pt idx="137">
                  <c:v>Juni 2019</c:v>
                </c:pt>
                <c:pt idx="138">
                  <c:v>Juli 2019</c:v>
                </c:pt>
                <c:pt idx="139">
                  <c:v>August 2019</c:v>
                </c:pt>
                <c:pt idx="140">
                  <c:v>September 2019</c:v>
                </c:pt>
                <c:pt idx="141">
                  <c:v>Oktober 2019</c:v>
                </c:pt>
                <c:pt idx="142">
                  <c:v>November 2019</c:v>
                </c:pt>
                <c:pt idx="143">
                  <c:v>Dezember 2019</c:v>
                </c:pt>
                <c:pt idx="144">
                  <c:v>2020</c:v>
                </c:pt>
                <c:pt idx="145">
                  <c:v>Februar 2020</c:v>
                </c:pt>
                <c:pt idx="146">
                  <c:v>März 2020</c:v>
                </c:pt>
                <c:pt idx="147">
                  <c:v>April 2020</c:v>
                </c:pt>
                <c:pt idx="148">
                  <c:v>Mai 2020</c:v>
                </c:pt>
                <c:pt idx="149">
                  <c:v>Juni 2020</c:v>
                </c:pt>
                <c:pt idx="150">
                  <c:v>Juli 2020</c:v>
                </c:pt>
                <c:pt idx="151">
                  <c:v>August 2020</c:v>
                </c:pt>
                <c:pt idx="152">
                  <c:v>September 2020</c:v>
                </c:pt>
                <c:pt idx="153">
                  <c:v>Oktober 2020</c:v>
                </c:pt>
                <c:pt idx="154">
                  <c:v>November 2020</c:v>
                </c:pt>
                <c:pt idx="155">
                  <c:v>Dezember 2020</c:v>
                </c:pt>
                <c:pt idx="156">
                  <c:v>2021</c:v>
                </c:pt>
                <c:pt idx="157">
                  <c:v>Februar 2021</c:v>
                </c:pt>
                <c:pt idx="158">
                  <c:v>März 2021</c:v>
                </c:pt>
                <c:pt idx="159">
                  <c:v>April 2021</c:v>
                </c:pt>
                <c:pt idx="160">
                  <c:v>Mai 2021</c:v>
                </c:pt>
                <c:pt idx="161">
                  <c:v>Juni 2021</c:v>
                </c:pt>
                <c:pt idx="162">
                  <c:v>July 2021</c:v>
                </c:pt>
                <c:pt idx="163">
                  <c:v>August 2021</c:v>
                </c:pt>
                <c:pt idx="164">
                  <c:v>September 2021</c:v>
                </c:pt>
                <c:pt idx="165">
                  <c:v>Oktober 2021</c:v>
                </c:pt>
                <c:pt idx="166">
                  <c:v>November 2021</c:v>
                </c:pt>
                <c:pt idx="167">
                  <c:v>Dezember 2021</c:v>
                </c:pt>
              </c:strCache>
            </c:strRef>
          </c:cat>
          <c:val>
            <c:numRef>
              <c:f>Blatt1!$B$2:$B$169</c:f>
              <c:numCache>
                <c:formatCode>0.0</c:formatCode>
                <c:ptCount val="168"/>
                <c:pt idx="0">
                  <c:v>110.8</c:v>
                </c:pt>
                <c:pt idx="1">
                  <c:v>112.2</c:v>
                </c:pt>
                <c:pt idx="2">
                  <c:v>95.3</c:v>
                </c:pt>
                <c:pt idx="3">
                  <c:v>91.9</c:v>
                </c:pt>
                <c:pt idx="4">
                  <c:v>96.2</c:v>
                </c:pt>
                <c:pt idx="5">
                  <c:v>96</c:v>
                </c:pt>
                <c:pt idx="6">
                  <c:v>84.8</c:v>
                </c:pt>
                <c:pt idx="7">
                  <c:v>71.7</c:v>
                </c:pt>
                <c:pt idx="8">
                  <c:v>60.6</c:v>
                </c:pt>
                <c:pt idx="9">
                  <c:v>44.3</c:v>
                </c:pt>
                <c:pt idx="10">
                  <c:v>34.1</c:v>
                </c:pt>
                <c:pt idx="11">
                  <c:v>26.1</c:v>
                </c:pt>
                <c:pt idx="12">
                  <c:v>24.8</c:v>
                </c:pt>
                <c:pt idx="13">
                  <c:v>27.8</c:v>
                </c:pt>
                <c:pt idx="14">
                  <c:v>32</c:v>
                </c:pt>
                <c:pt idx="15">
                  <c:v>30.22</c:v>
                </c:pt>
                <c:pt idx="16">
                  <c:v>33.28</c:v>
                </c:pt>
                <c:pt idx="17">
                  <c:v>38.369999999999997</c:v>
                </c:pt>
                <c:pt idx="18">
                  <c:v>43.16</c:v>
                </c:pt>
                <c:pt idx="19">
                  <c:v>44.11</c:v>
                </c:pt>
                <c:pt idx="20">
                  <c:v>56.78</c:v>
                </c:pt>
                <c:pt idx="21">
                  <c:v>58.47</c:v>
                </c:pt>
                <c:pt idx="22">
                  <c:v>61.35</c:v>
                </c:pt>
                <c:pt idx="23">
                  <c:v>66.849999999999994</c:v>
                </c:pt>
                <c:pt idx="24">
                  <c:v>61.14</c:v>
                </c:pt>
                <c:pt idx="25">
                  <c:v>63.2</c:v>
                </c:pt>
                <c:pt idx="26">
                  <c:v>69.19</c:v>
                </c:pt>
                <c:pt idx="27">
                  <c:v>79.34</c:v>
                </c:pt>
                <c:pt idx="28">
                  <c:v>81.489999999999995</c:v>
                </c:pt>
                <c:pt idx="29">
                  <c:v>83.53</c:v>
                </c:pt>
                <c:pt idx="30">
                  <c:v>95.268939798154975</c:v>
                </c:pt>
                <c:pt idx="31">
                  <c:v>106.09994971879655</c:v>
                </c:pt>
                <c:pt idx="32">
                  <c:v>110.93</c:v>
                </c:pt>
                <c:pt idx="33">
                  <c:v>125.1</c:v>
                </c:pt>
                <c:pt idx="34">
                  <c:v>123.6</c:v>
                </c:pt>
                <c:pt idx="35">
                  <c:v>124.24</c:v>
                </c:pt>
                <c:pt idx="36">
                  <c:v>134.78</c:v>
                </c:pt>
                <c:pt idx="37">
                  <c:v>137.12</c:v>
                </c:pt>
                <c:pt idx="38">
                  <c:v>131.11000000000001</c:v>
                </c:pt>
                <c:pt idx="39">
                  <c:v>135.94999999999999</c:v>
                </c:pt>
                <c:pt idx="40">
                  <c:v>140.44</c:v>
                </c:pt>
                <c:pt idx="41">
                  <c:v>135.82</c:v>
                </c:pt>
                <c:pt idx="42">
                  <c:v>136.13999999999999</c:v>
                </c:pt>
                <c:pt idx="43">
                  <c:v>124.49</c:v>
                </c:pt>
                <c:pt idx="44">
                  <c:v>112.1</c:v>
                </c:pt>
                <c:pt idx="45">
                  <c:v>106.21</c:v>
                </c:pt>
                <c:pt idx="46">
                  <c:v>108.13</c:v>
                </c:pt>
                <c:pt idx="47">
                  <c:v>102.11</c:v>
                </c:pt>
                <c:pt idx="48">
                  <c:v>132.71</c:v>
                </c:pt>
                <c:pt idx="49">
                  <c:v>119.41</c:v>
                </c:pt>
                <c:pt idx="50">
                  <c:v>118.5</c:v>
                </c:pt>
                <c:pt idx="51">
                  <c:v>113.46</c:v>
                </c:pt>
                <c:pt idx="52">
                  <c:v>103.7</c:v>
                </c:pt>
                <c:pt idx="53">
                  <c:v>101.17</c:v>
                </c:pt>
                <c:pt idx="54">
                  <c:v>101.3</c:v>
                </c:pt>
                <c:pt idx="55">
                  <c:v>98.74</c:v>
                </c:pt>
                <c:pt idx="56">
                  <c:v>95.33</c:v>
                </c:pt>
                <c:pt idx="57">
                  <c:v>93.22</c:v>
                </c:pt>
                <c:pt idx="58">
                  <c:v>92.77</c:v>
                </c:pt>
                <c:pt idx="59">
                  <c:v>98.84</c:v>
                </c:pt>
                <c:pt idx="60">
                  <c:v>106</c:v>
                </c:pt>
                <c:pt idx="61">
                  <c:v>105.93877373554466</c:v>
                </c:pt>
                <c:pt idx="62">
                  <c:v>111.5</c:v>
                </c:pt>
                <c:pt idx="63">
                  <c:v>108.70241367952383</c:v>
                </c:pt>
                <c:pt idx="64">
                  <c:v>109.22</c:v>
                </c:pt>
                <c:pt idx="65">
                  <c:v>106.36</c:v>
                </c:pt>
                <c:pt idx="66">
                  <c:v>108.78</c:v>
                </c:pt>
                <c:pt idx="67">
                  <c:v>113.15</c:v>
                </c:pt>
                <c:pt idx="68">
                  <c:v>119.52</c:v>
                </c:pt>
                <c:pt idx="69">
                  <c:v>115.61</c:v>
                </c:pt>
                <c:pt idx="70">
                  <c:v>118.25</c:v>
                </c:pt>
                <c:pt idx="71">
                  <c:v>122.14089580584971</c:v>
                </c:pt>
                <c:pt idx="72">
                  <c:v>126.21</c:v>
                </c:pt>
                <c:pt idx="73">
                  <c:v>124.59</c:v>
                </c:pt>
                <c:pt idx="74">
                  <c:v>129.57</c:v>
                </c:pt>
                <c:pt idx="75">
                  <c:v>127.11</c:v>
                </c:pt>
                <c:pt idx="76">
                  <c:v>130.21</c:v>
                </c:pt>
                <c:pt idx="77">
                  <c:v>127.01</c:v>
                </c:pt>
                <c:pt idx="78">
                  <c:v>129.35</c:v>
                </c:pt>
                <c:pt idx="79">
                  <c:v>111.1</c:v>
                </c:pt>
                <c:pt idx="80">
                  <c:v>110.19</c:v>
                </c:pt>
                <c:pt idx="81">
                  <c:v>106.7</c:v>
                </c:pt>
                <c:pt idx="82">
                  <c:v>109.21</c:v>
                </c:pt>
                <c:pt idx="83">
                  <c:v>115.97</c:v>
                </c:pt>
                <c:pt idx="84">
                  <c:v>126.4</c:v>
                </c:pt>
                <c:pt idx="85">
                  <c:v>133.98669870657176</c:v>
                </c:pt>
                <c:pt idx="86">
                  <c:v>135.59</c:v>
                </c:pt>
                <c:pt idx="87">
                  <c:v>134</c:v>
                </c:pt>
                <c:pt idx="88">
                  <c:v>131.41</c:v>
                </c:pt>
                <c:pt idx="89">
                  <c:v>126.21</c:v>
                </c:pt>
                <c:pt idx="90">
                  <c:v>128.35</c:v>
                </c:pt>
                <c:pt idx="91">
                  <c:v>135.74</c:v>
                </c:pt>
                <c:pt idx="92">
                  <c:v>132.47</c:v>
                </c:pt>
                <c:pt idx="93">
                  <c:v>135.79</c:v>
                </c:pt>
                <c:pt idx="94">
                  <c:v>137.80000000000001</c:v>
                </c:pt>
                <c:pt idx="95">
                  <c:v>138.10208593459384</c:v>
                </c:pt>
                <c:pt idx="96">
                  <c:v>138.77131251109699</c:v>
                </c:pt>
                <c:pt idx="97">
                  <c:v>136.56691315268125</c:v>
                </c:pt>
                <c:pt idx="98">
                  <c:v>137.60887639001555</c:v>
                </c:pt>
                <c:pt idx="99">
                  <c:v>129.96769877605698</c:v>
                </c:pt>
                <c:pt idx="100">
                  <c:v>136.0798151838311</c:v>
                </c:pt>
                <c:pt idx="101">
                  <c:v>137.71492579688402</c:v>
                </c:pt>
                <c:pt idx="102">
                  <c:v>139.34320300704604</c:v>
                </c:pt>
                <c:pt idx="103">
                  <c:v>137.64196525510567</c:v>
                </c:pt>
                <c:pt idx="104">
                  <c:v>133.5739791747929</c:v>
                </c:pt>
                <c:pt idx="105">
                  <c:v>146.29928745492219</c:v>
                </c:pt>
                <c:pt idx="106">
                  <c:v>144.82507776203687</c:v>
                </c:pt>
                <c:pt idx="107">
                  <c:v>141.97038299138097</c:v>
                </c:pt>
                <c:pt idx="108">
                  <c:v>143.88449249799618</c:v>
                </c:pt>
                <c:pt idx="109" formatCode="#,##0.0">
                  <c:v>143.27046773228415</c:v>
                </c:pt>
                <c:pt idx="110" formatCode="#,##0.0">
                  <c:v>141.98773402344318</c:v>
                </c:pt>
                <c:pt idx="111" formatCode="#,##0.0">
                  <c:v>141.38852622466425</c:v>
                </c:pt>
                <c:pt idx="112" formatCode="#,##0.0">
                  <c:v>144.81708469694485</c:v>
                </c:pt>
                <c:pt idx="113" formatCode="#,##0.0">
                  <c:v>145.40987063365691</c:v>
                </c:pt>
                <c:pt idx="114" formatCode="#,##0.0">
                  <c:v>144.47195392638434</c:v>
                </c:pt>
                <c:pt idx="115" formatCode="#,##0.0">
                  <c:v>143.83217190488085</c:v>
                </c:pt>
                <c:pt idx="116" formatCode="#,##0.0">
                  <c:v>144.16810244723098</c:v>
                </c:pt>
                <c:pt idx="117" formatCode="#,##0.0">
                  <c:v>151.9614679073253</c:v>
                </c:pt>
                <c:pt idx="118" formatCode="#,##0.0">
                  <c:v>152.65930945672847</c:v>
                </c:pt>
                <c:pt idx="119" formatCode="#,##0.0">
                  <c:v>149.63840233416545</c:v>
                </c:pt>
                <c:pt idx="120" formatCode="#,##0.0">
                  <c:v>155.10940913659272</c:v>
                </c:pt>
                <c:pt idx="121" formatCode="#,##0.0">
                  <c:v>152.725714692613</c:v>
                </c:pt>
                <c:pt idx="122" formatCode="#,##0.0">
                  <c:v>151.80452429280803</c:v>
                </c:pt>
                <c:pt idx="123" formatCode="#,##0.0">
                  <c:v>151.90096334331503</c:v>
                </c:pt>
                <c:pt idx="124" formatCode="#,##0.0">
                  <c:v>146.87243407323069</c:v>
                </c:pt>
                <c:pt idx="125" formatCode="#,##0.0">
                  <c:v>145.17575153716712</c:v>
                </c:pt>
                <c:pt idx="126" formatCode="#,##0.0">
                  <c:v>143.31517463032463</c:v>
                </c:pt>
                <c:pt idx="127" formatCode="#,##0.0">
                  <c:v>138.16268959202677</c:v>
                </c:pt>
                <c:pt idx="128" formatCode="#,##0.0">
                  <c:v>141.40568855192697</c:v>
                </c:pt>
                <c:pt idx="129" formatCode="#,##0.0">
                  <c:v>145.69578295109238</c:v>
                </c:pt>
                <c:pt idx="130" formatCode="#,##0.0">
                  <c:v>142.72011389940411</c:v>
                </c:pt>
                <c:pt idx="131" formatCode="#,##0.0">
                  <c:v>134.50950083917076</c:v>
                </c:pt>
                <c:pt idx="132" formatCode="#,##0.0">
                  <c:v>142.9143547077108</c:v>
                </c:pt>
                <c:pt idx="133" formatCode="#,##0.0">
                  <c:v>147.37031395134863</c:v>
                </c:pt>
                <c:pt idx="134" formatCode="#,##0.0">
                  <c:v>148.21995890662214</c:v>
                </c:pt>
                <c:pt idx="135" formatCode="#,##0.0">
                  <c:v>142.33542401910012</c:v>
                </c:pt>
                <c:pt idx="136" formatCode="#,##0.0">
                  <c:v>138.5174412973571</c:v>
                </c:pt>
                <c:pt idx="137" formatCode="#,##0.0">
                  <c:v>133.98463653756221</c:v>
                </c:pt>
                <c:pt idx="138" formatCode="#,##0.0">
                  <c:v>133.04170441201961</c:v>
                </c:pt>
                <c:pt idx="139" formatCode="#,##0.0">
                  <c:v>137.93848201751729</c:v>
                </c:pt>
                <c:pt idx="140" formatCode="#,##0.0">
                  <c:v>138.56008422060199</c:v>
                </c:pt>
                <c:pt idx="141" formatCode="#,##0.0">
                  <c:v>139.27151294736314</c:v>
                </c:pt>
                <c:pt idx="142" formatCode="General">
                  <c:v>130.4</c:v>
                </c:pt>
                <c:pt idx="143" formatCode="General">
                  <c:v>137.5</c:v>
                </c:pt>
                <c:pt idx="144" formatCode="General">
                  <c:v>139.5</c:v>
                </c:pt>
                <c:pt idx="145" formatCode="General">
                  <c:v>140.30000000000001</c:v>
                </c:pt>
                <c:pt idx="146" formatCode="General">
                  <c:v>140.30000000000001</c:v>
                </c:pt>
                <c:pt idx="147" formatCode="General">
                  <c:v>82.3</c:v>
                </c:pt>
                <c:pt idx="148" formatCode="General">
                  <c:v>78.099999999999994</c:v>
                </c:pt>
                <c:pt idx="149" formatCode="General">
                  <c:v>75.3</c:v>
                </c:pt>
                <c:pt idx="150" formatCode="General">
                  <c:v>69.7</c:v>
                </c:pt>
                <c:pt idx="151" formatCode="General">
                  <c:v>70.099999999999994</c:v>
                </c:pt>
                <c:pt idx="152" formatCode="General">
                  <c:v>68</c:v>
                </c:pt>
                <c:pt idx="153" formatCode="General">
                  <c:v>63.7</c:v>
                </c:pt>
                <c:pt idx="154" formatCode="General">
                  <c:v>64.2</c:v>
                </c:pt>
                <c:pt idx="155" formatCode="General">
                  <c:v>69.2</c:v>
                </c:pt>
                <c:pt idx="156">
                  <c:v>68.604196170745993</c:v>
                </c:pt>
                <c:pt idx="157">
                  <c:v>66.819999999999993</c:v>
                </c:pt>
                <c:pt idx="158">
                  <c:v>76.092589499320695</c:v>
                </c:pt>
                <c:pt idx="159">
                  <c:v>73.33</c:v>
                </c:pt>
                <c:pt idx="160">
                  <c:v>75.87</c:v>
                </c:pt>
                <c:pt idx="161" formatCode="#,##0.0">
                  <c:v>89.65</c:v>
                </c:pt>
                <c:pt idx="162" formatCode="General">
                  <c:v>89.5</c:v>
                </c:pt>
                <c:pt idx="163">
                  <c:v>90.04</c:v>
                </c:pt>
                <c:pt idx="164">
                  <c:v>102.07</c:v>
                </c:pt>
                <c:pt idx="165">
                  <c:v>102.2</c:v>
                </c:pt>
                <c:pt idx="166">
                  <c:v>108.34</c:v>
                </c:pt>
                <c:pt idx="167">
                  <c:v>106.85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2E8-834F-B6CB-BCAACF8E2DFF}"/>
            </c:ext>
          </c:extLst>
        </c:ser>
        <c:ser>
          <c:idx val="1"/>
          <c:order val="1"/>
          <c:tx>
            <c:strRef>
              <c:f>Blatt1!$C$1</c:f>
              <c:strCache>
                <c:ptCount val="1"/>
                <c:pt idx="0">
                  <c:v>  Retail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Blatt1!$A$2:$A$169</c:f>
              <c:strCache>
                <c:ptCount val="168"/>
                <c:pt idx="0">
                  <c:v>2008</c:v>
                </c:pt>
                <c:pt idx="1">
                  <c:v>Februar 2008</c:v>
                </c:pt>
                <c:pt idx="2">
                  <c:v>März 2008</c:v>
                </c:pt>
                <c:pt idx="3">
                  <c:v>April 2010</c:v>
                </c:pt>
                <c:pt idx="4">
                  <c:v>Mai 2008</c:v>
                </c:pt>
                <c:pt idx="5">
                  <c:v>Juni 2008</c:v>
                </c:pt>
                <c:pt idx="6">
                  <c:v>Juli 2008</c:v>
                </c:pt>
                <c:pt idx="7">
                  <c:v>August 2008</c:v>
                </c:pt>
                <c:pt idx="8">
                  <c:v>September 2008</c:v>
                </c:pt>
                <c:pt idx="9">
                  <c:v>Oktober 2008</c:v>
                </c:pt>
                <c:pt idx="10">
                  <c:v>November 2008</c:v>
                </c:pt>
                <c:pt idx="11">
                  <c:v>Dezember 2008</c:v>
                </c:pt>
                <c:pt idx="12">
                  <c:v>2009</c:v>
                </c:pt>
                <c:pt idx="13">
                  <c:v>Februar 2009</c:v>
                </c:pt>
                <c:pt idx="14">
                  <c:v>März 2009</c:v>
                </c:pt>
                <c:pt idx="15">
                  <c:v>39539</c:v>
                </c:pt>
                <c:pt idx="16">
                  <c:v>Mai 2009</c:v>
                </c:pt>
                <c:pt idx="17">
                  <c:v>Juni 2009</c:v>
                </c:pt>
                <c:pt idx="18">
                  <c:v>Juli 2009</c:v>
                </c:pt>
                <c:pt idx="19">
                  <c:v>August 2009</c:v>
                </c:pt>
                <c:pt idx="20">
                  <c:v>September 2009</c:v>
                </c:pt>
                <c:pt idx="21">
                  <c:v>Oktober 2009</c:v>
                </c:pt>
                <c:pt idx="22">
                  <c:v>November 2009</c:v>
                </c:pt>
                <c:pt idx="23">
                  <c:v>Dezember 2009</c:v>
                </c:pt>
                <c:pt idx="24">
                  <c:v>2010</c:v>
                </c:pt>
                <c:pt idx="25">
                  <c:v>Februar 2010</c:v>
                </c:pt>
                <c:pt idx="26">
                  <c:v>März 2010</c:v>
                </c:pt>
                <c:pt idx="27">
                  <c:v>April 2010</c:v>
                </c:pt>
                <c:pt idx="28">
                  <c:v>Mai 2010</c:v>
                </c:pt>
                <c:pt idx="29">
                  <c:v>Juni 2010</c:v>
                </c:pt>
                <c:pt idx="30">
                  <c:v>Juli 2010</c:v>
                </c:pt>
                <c:pt idx="31">
                  <c:v>August 2010</c:v>
                </c:pt>
                <c:pt idx="32">
                  <c:v>September 2010</c:v>
                </c:pt>
                <c:pt idx="33">
                  <c:v>Oktober 2010</c:v>
                </c:pt>
                <c:pt idx="34">
                  <c:v>November 2010</c:v>
                </c:pt>
                <c:pt idx="35">
                  <c:v>Dezember 2010</c:v>
                </c:pt>
                <c:pt idx="36">
                  <c:v>2011</c:v>
                </c:pt>
                <c:pt idx="37">
                  <c:v>Februar 2011</c:v>
                </c:pt>
                <c:pt idx="38">
                  <c:v>März 2011</c:v>
                </c:pt>
                <c:pt idx="39">
                  <c:v>April 2011</c:v>
                </c:pt>
                <c:pt idx="40">
                  <c:v>Mai 2011</c:v>
                </c:pt>
                <c:pt idx="41">
                  <c:v>Juni 2011</c:v>
                </c:pt>
                <c:pt idx="42">
                  <c:v>Juli 2011</c:v>
                </c:pt>
                <c:pt idx="43">
                  <c:v>August 2011</c:v>
                </c:pt>
                <c:pt idx="44">
                  <c:v>September 2011</c:v>
                </c:pt>
                <c:pt idx="45">
                  <c:v>Oktober 2011</c:v>
                </c:pt>
                <c:pt idx="46">
                  <c:v>November 2011</c:v>
                </c:pt>
                <c:pt idx="47">
                  <c:v>Dezember 2011</c:v>
                </c:pt>
                <c:pt idx="48">
                  <c:v>2012</c:v>
                </c:pt>
                <c:pt idx="49">
                  <c:v>Februar 2012</c:v>
                </c:pt>
                <c:pt idx="50">
                  <c:v>März 2012</c:v>
                </c:pt>
                <c:pt idx="51">
                  <c:v>April 2012</c:v>
                </c:pt>
                <c:pt idx="52">
                  <c:v>Mai 2012</c:v>
                </c:pt>
                <c:pt idx="53">
                  <c:v>Juni 2012</c:v>
                </c:pt>
                <c:pt idx="54">
                  <c:v>Juli 2012</c:v>
                </c:pt>
                <c:pt idx="55">
                  <c:v>August 2012</c:v>
                </c:pt>
                <c:pt idx="56">
                  <c:v>September 2012</c:v>
                </c:pt>
                <c:pt idx="57">
                  <c:v>Oktober 2012</c:v>
                </c:pt>
                <c:pt idx="58">
                  <c:v>November 2012</c:v>
                </c:pt>
                <c:pt idx="59">
                  <c:v>Dezember 2012</c:v>
                </c:pt>
                <c:pt idx="60">
                  <c:v>2013</c:v>
                </c:pt>
                <c:pt idx="61">
                  <c:v>Februar 2013</c:v>
                </c:pt>
                <c:pt idx="62">
                  <c:v>März 2013</c:v>
                </c:pt>
                <c:pt idx="63">
                  <c:v>April 2013</c:v>
                </c:pt>
                <c:pt idx="64">
                  <c:v>Mai 2013</c:v>
                </c:pt>
                <c:pt idx="65">
                  <c:v>Juni 2013</c:v>
                </c:pt>
                <c:pt idx="66">
                  <c:v>Juli 2013</c:v>
                </c:pt>
                <c:pt idx="67">
                  <c:v>August 2013</c:v>
                </c:pt>
                <c:pt idx="68">
                  <c:v>September 2013</c:v>
                </c:pt>
                <c:pt idx="69">
                  <c:v>Oktober 2013</c:v>
                </c:pt>
                <c:pt idx="70">
                  <c:v>November 2013</c:v>
                </c:pt>
                <c:pt idx="71">
                  <c:v>Dezember 2013</c:v>
                </c:pt>
                <c:pt idx="72">
                  <c:v>2014</c:v>
                </c:pt>
                <c:pt idx="73">
                  <c:v>Februar 2014</c:v>
                </c:pt>
                <c:pt idx="74">
                  <c:v>März 2014</c:v>
                </c:pt>
                <c:pt idx="75">
                  <c:v>April 2014</c:v>
                </c:pt>
                <c:pt idx="76">
                  <c:v>Mai 2014</c:v>
                </c:pt>
                <c:pt idx="77">
                  <c:v>Juni 2014</c:v>
                </c:pt>
                <c:pt idx="78">
                  <c:v>Juli 2014</c:v>
                </c:pt>
                <c:pt idx="79">
                  <c:v>August 2014</c:v>
                </c:pt>
                <c:pt idx="80">
                  <c:v>September 2014</c:v>
                </c:pt>
                <c:pt idx="81">
                  <c:v>Oktober 2014</c:v>
                </c:pt>
                <c:pt idx="82">
                  <c:v>November 2014</c:v>
                </c:pt>
                <c:pt idx="83">
                  <c:v>Dezember 2014</c:v>
                </c:pt>
                <c:pt idx="84">
                  <c:v>2015</c:v>
                </c:pt>
                <c:pt idx="85">
                  <c:v>Februar 2015</c:v>
                </c:pt>
                <c:pt idx="86">
                  <c:v>März 2015</c:v>
                </c:pt>
                <c:pt idx="87">
                  <c:v>April 2015</c:v>
                </c:pt>
                <c:pt idx="88">
                  <c:v>Mai 2015</c:v>
                </c:pt>
                <c:pt idx="89">
                  <c:v>Juni 2015</c:v>
                </c:pt>
                <c:pt idx="90">
                  <c:v>Juli 2015</c:v>
                </c:pt>
                <c:pt idx="91">
                  <c:v>August 2015</c:v>
                </c:pt>
                <c:pt idx="92">
                  <c:v>September 2015</c:v>
                </c:pt>
                <c:pt idx="93">
                  <c:v>Oktober 2015</c:v>
                </c:pt>
                <c:pt idx="94">
                  <c:v>November 2015</c:v>
                </c:pt>
                <c:pt idx="95">
                  <c:v>Dezember 2015</c:v>
                </c:pt>
                <c:pt idx="96">
                  <c:v>2016</c:v>
                </c:pt>
                <c:pt idx="97">
                  <c:v>Februar 2016</c:v>
                </c:pt>
                <c:pt idx="98">
                  <c:v>März 2016</c:v>
                </c:pt>
                <c:pt idx="99">
                  <c:v>April 2016</c:v>
                </c:pt>
                <c:pt idx="100">
                  <c:v>Mai 2016</c:v>
                </c:pt>
                <c:pt idx="101">
                  <c:v>Juni 2016</c:v>
                </c:pt>
                <c:pt idx="102">
                  <c:v>Juli 2016</c:v>
                </c:pt>
                <c:pt idx="103">
                  <c:v>August 2016</c:v>
                </c:pt>
                <c:pt idx="104">
                  <c:v>September 2016</c:v>
                </c:pt>
                <c:pt idx="105">
                  <c:v>Oktober 2016</c:v>
                </c:pt>
                <c:pt idx="106">
                  <c:v>November 2016</c:v>
                </c:pt>
                <c:pt idx="107">
                  <c:v>Dezember 2016</c:v>
                </c:pt>
                <c:pt idx="108">
                  <c:v>2017</c:v>
                </c:pt>
                <c:pt idx="109">
                  <c:v>Februar 2017</c:v>
                </c:pt>
                <c:pt idx="110">
                  <c:v>März 2017</c:v>
                </c:pt>
                <c:pt idx="111">
                  <c:v>April 2017</c:v>
                </c:pt>
                <c:pt idx="112">
                  <c:v>Mai 2017</c:v>
                </c:pt>
                <c:pt idx="113">
                  <c:v>Juni 2017</c:v>
                </c:pt>
                <c:pt idx="114">
                  <c:v>Juli 2017</c:v>
                </c:pt>
                <c:pt idx="115">
                  <c:v>August 2017</c:v>
                </c:pt>
                <c:pt idx="116">
                  <c:v>September 2017</c:v>
                </c:pt>
                <c:pt idx="117">
                  <c:v>Oktober 2017</c:v>
                </c:pt>
                <c:pt idx="118">
                  <c:v>November 2017</c:v>
                </c:pt>
                <c:pt idx="119">
                  <c:v>Dezember 2017</c:v>
                </c:pt>
                <c:pt idx="120">
                  <c:v>2018</c:v>
                </c:pt>
                <c:pt idx="121">
                  <c:v>Februar 2018</c:v>
                </c:pt>
                <c:pt idx="122">
                  <c:v>März 2018</c:v>
                </c:pt>
                <c:pt idx="123">
                  <c:v>April 2018</c:v>
                </c:pt>
                <c:pt idx="124">
                  <c:v>Mai 2018</c:v>
                </c:pt>
                <c:pt idx="125">
                  <c:v>Juni 2018</c:v>
                </c:pt>
                <c:pt idx="126">
                  <c:v>Juli 2018</c:v>
                </c:pt>
                <c:pt idx="127">
                  <c:v>August 2018</c:v>
                </c:pt>
                <c:pt idx="128">
                  <c:v>September 2018</c:v>
                </c:pt>
                <c:pt idx="129">
                  <c:v>Oktober 2018</c:v>
                </c:pt>
                <c:pt idx="130">
                  <c:v>November 2018</c:v>
                </c:pt>
                <c:pt idx="131">
                  <c:v>Dezember 2018</c:v>
                </c:pt>
                <c:pt idx="132">
                  <c:v>2019</c:v>
                </c:pt>
                <c:pt idx="133">
                  <c:v>Februar 2019</c:v>
                </c:pt>
                <c:pt idx="134">
                  <c:v>März 2019</c:v>
                </c:pt>
                <c:pt idx="135">
                  <c:v>April 2019</c:v>
                </c:pt>
                <c:pt idx="136">
                  <c:v>Mai 2019</c:v>
                </c:pt>
                <c:pt idx="137">
                  <c:v>Juni 2019</c:v>
                </c:pt>
                <c:pt idx="138">
                  <c:v>Juli 2019</c:v>
                </c:pt>
                <c:pt idx="139">
                  <c:v>August 2019</c:v>
                </c:pt>
                <c:pt idx="140">
                  <c:v>September 2019</c:v>
                </c:pt>
                <c:pt idx="141">
                  <c:v>Oktober 2019</c:v>
                </c:pt>
                <c:pt idx="142">
                  <c:v>November 2019</c:v>
                </c:pt>
                <c:pt idx="143">
                  <c:v>Dezember 2019</c:v>
                </c:pt>
                <c:pt idx="144">
                  <c:v>2020</c:v>
                </c:pt>
                <c:pt idx="145">
                  <c:v>Februar 2020</c:v>
                </c:pt>
                <c:pt idx="146">
                  <c:v>März 2020</c:v>
                </c:pt>
                <c:pt idx="147">
                  <c:v>April 2020</c:v>
                </c:pt>
                <c:pt idx="148">
                  <c:v>Mai 2020</c:v>
                </c:pt>
                <c:pt idx="149">
                  <c:v>Juni 2020</c:v>
                </c:pt>
                <c:pt idx="150">
                  <c:v>Juli 2020</c:v>
                </c:pt>
                <c:pt idx="151">
                  <c:v>August 2020</c:v>
                </c:pt>
                <c:pt idx="152">
                  <c:v>September 2020</c:v>
                </c:pt>
                <c:pt idx="153">
                  <c:v>Oktober 2020</c:v>
                </c:pt>
                <c:pt idx="154">
                  <c:v>November 2020</c:v>
                </c:pt>
                <c:pt idx="155">
                  <c:v>Dezember 2020</c:v>
                </c:pt>
                <c:pt idx="156">
                  <c:v>2021</c:v>
                </c:pt>
                <c:pt idx="157">
                  <c:v>Februar 2021</c:v>
                </c:pt>
                <c:pt idx="158">
                  <c:v>März 2021</c:v>
                </c:pt>
                <c:pt idx="159">
                  <c:v>April 2021</c:v>
                </c:pt>
                <c:pt idx="160">
                  <c:v>Mai 2021</c:v>
                </c:pt>
                <c:pt idx="161">
                  <c:v>Juni 2021</c:v>
                </c:pt>
                <c:pt idx="162">
                  <c:v>July 2021</c:v>
                </c:pt>
                <c:pt idx="163">
                  <c:v>August 2021</c:v>
                </c:pt>
                <c:pt idx="164">
                  <c:v>September 2021</c:v>
                </c:pt>
                <c:pt idx="165">
                  <c:v>Oktober 2021</c:v>
                </c:pt>
                <c:pt idx="166">
                  <c:v>November 2021</c:v>
                </c:pt>
                <c:pt idx="167">
                  <c:v>Dezember 2021</c:v>
                </c:pt>
              </c:strCache>
            </c:strRef>
          </c:cat>
          <c:val>
            <c:numRef>
              <c:f>Blatt1!$C$2:$C$169</c:f>
              <c:numCache>
                <c:formatCode>0.0</c:formatCode>
                <c:ptCount val="168"/>
                <c:pt idx="0">
                  <c:v>105.6</c:v>
                </c:pt>
                <c:pt idx="1">
                  <c:v>112.9</c:v>
                </c:pt>
                <c:pt idx="2">
                  <c:v>105.6</c:v>
                </c:pt>
                <c:pt idx="3">
                  <c:v>99.7</c:v>
                </c:pt>
                <c:pt idx="4">
                  <c:v>104.1</c:v>
                </c:pt>
                <c:pt idx="5">
                  <c:v>98.2</c:v>
                </c:pt>
                <c:pt idx="6">
                  <c:v>88.4</c:v>
                </c:pt>
                <c:pt idx="7">
                  <c:v>74.400000000000006</c:v>
                </c:pt>
                <c:pt idx="8">
                  <c:v>68.099999999999994</c:v>
                </c:pt>
                <c:pt idx="9">
                  <c:v>55.9</c:v>
                </c:pt>
                <c:pt idx="10">
                  <c:v>49.2</c:v>
                </c:pt>
                <c:pt idx="11">
                  <c:v>39.4</c:v>
                </c:pt>
                <c:pt idx="12">
                  <c:v>45.5</c:v>
                </c:pt>
                <c:pt idx="13">
                  <c:v>47</c:v>
                </c:pt>
                <c:pt idx="14">
                  <c:v>55.5</c:v>
                </c:pt>
                <c:pt idx="15">
                  <c:v>52.57</c:v>
                </c:pt>
                <c:pt idx="16">
                  <c:v>56.31</c:v>
                </c:pt>
                <c:pt idx="17">
                  <c:v>58.17</c:v>
                </c:pt>
                <c:pt idx="18">
                  <c:v>61.32</c:v>
                </c:pt>
                <c:pt idx="19">
                  <c:v>64.92</c:v>
                </c:pt>
                <c:pt idx="20">
                  <c:v>74.14</c:v>
                </c:pt>
                <c:pt idx="21">
                  <c:v>78.19</c:v>
                </c:pt>
                <c:pt idx="22">
                  <c:v>80.5</c:v>
                </c:pt>
                <c:pt idx="23">
                  <c:v>85.67</c:v>
                </c:pt>
                <c:pt idx="24">
                  <c:v>87.16</c:v>
                </c:pt>
                <c:pt idx="25">
                  <c:v>88.3</c:v>
                </c:pt>
                <c:pt idx="26">
                  <c:v>96.62</c:v>
                </c:pt>
                <c:pt idx="27">
                  <c:v>102.89</c:v>
                </c:pt>
                <c:pt idx="28">
                  <c:v>102.79</c:v>
                </c:pt>
                <c:pt idx="29">
                  <c:v>109.92</c:v>
                </c:pt>
                <c:pt idx="30">
                  <c:v>109.65578330219239</c:v>
                </c:pt>
                <c:pt idx="31">
                  <c:v>122.09376557370121</c:v>
                </c:pt>
                <c:pt idx="32">
                  <c:v>128.31</c:v>
                </c:pt>
                <c:pt idx="33">
                  <c:v>141</c:v>
                </c:pt>
                <c:pt idx="34">
                  <c:v>140.41</c:v>
                </c:pt>
                <c:pt idx="35">
                  <c:v>135.4</c:v>
                </c:pt>
                <c:pt idx="36">
                  <c:v>140.16</c:v>
                </c:pt>
                <c:pt idx="37">
                  <c:v>142.19</c:v>
                </c:pt>
                <c:pt idx="38">
                  <c:v>140.79</c:v>
                </c:pt>
                <c:pt idx="39">
                  <c:v>144.35</c:v>
                </c:pt>
                <c:pt idx="40">
                  <c:v>142.27000000000001</c:v>
                </c:pt>
                <c:pt idx="41">
                  <c:v>137.36000000000001</c:v>
                </c:pt>
                <c:pt idx="42">
                  <c:v>141.30000000000001</c:v>
                </c:pt>
                <c:pt idx="43">
                  <c:v>132.16</c:v>
                </c:pt>
                <c:pt idx="44">
                  <c:v>125.68</c:v>
                </c:pt>
                <c:pt idx="45">
                  <c:v>122.35</c:v>
                </c:pt>
                <c:pt idx="46">
                  <c:v>121.92</c:v>
                </c:pt>
                <c:pt idx="47">
                  <c:v>119.91</c:v>
                </c:pt>
                <c:pt idx="48">
                  <c:v>141.16</c:v>
                </c:pt>
                <c:pt idx="49">
                  <c:v>130.34</c:v>
                </c:pt>
                <c:pt idx="50">
                  <c:v>130.24</c:v>
                </c:pt>
                <c:pt idx="51">
                  <c:v>120.52</c:v>
                </c:pt>
                <c:pt idx="52">
                  <c:v>123.1</c:v>
                </c:pt>
                <c:pt idx="53">
                  <c:v>118.21</c:v>
                </c:pt>
                <c:pt idx="54">
                  <c:v>110.2</c:v>
                </c:pt>
                <c:pt idx="55">
                  <c:v>112.93</c:v>
                </c:pt>
                <c:pt idx="56">
                  <c:v>110.07</c:v>
                </c:pt>
                <c:pt idx="57">
                  <c:v>109.09</c:v>
                </c:pt>
                <c:pt idx="58">
                  <c:v>113.65</c:v>
                </c:pt>
                <c:pt idx="59">
                  <c:v>116.43</c:v>
                </c:pt>
                <c:pt idx="60">
                  <c:v>114.82</c:v>
                </c:pt>
                <c:pt idx="61">
                  <c:v>116.12295167458245</c:v>
                </c:pt>
                <c:pt idx="62">
                  <c:v>118</c:v>
                </c:pt>
                <c:pt idx="63">
                  <c:v>116.90264747580954</c:v>
                </c:pt>
                <c:pt idx="64">
                  <c:v>117.04</c:v>
                </c:pt>
                <c:pt idx="65">
                  <c:v>117.55</c:v>
                </c:pt>
                <c:pt idx="66">
                  <c:v>117.51</c:v>
                </c:pt>
                <c:pt idx="67">
                  <c:v>116.24</c:v>
                </c:pt>
                <c:pt idx="68">
                  <c:v>121.49</c:v>
                </c:pt>
                <c:pt idx="69">
                  <c:v>119.91</c:v>
                </c:pt>
                <c:pt idx="70">
                  <c:v>127.13</c:v>
                </c:pt>
                <c:pt idx="71">
                  <c:v>121.93266909359482</c:v>
                </c:pt>
                <c:pt idx="72">
                  <c:v>125.26</c:v>
                </c:pt>
                <c:pt idx="73">
                  <c:v>124.79</c:v>
                </c:pt>
                <c:pt idx="74">
                  <c:v>124.46</c:v>
                </c:pt>
                <c:pt idx="75">
                  <c:v>130.4</c:v>
                </c:pt>
                <c:pt idx="76">
                  <c:v>124.9</c:v>
                </c:pt>
                <c:pt idx="77">
                  <c:v>125.2</c:v>
                </c:pt>
                <c:pt idx="78">
                  <c:v>126.95</c:v>
                </c:pt>
                <c:pt idx="79">
                  <c:v>115.33</c:v>
                </c:pt>
                <c:pt idx="80">
                  <c:v>113.6</c:v>
                </c:pt>
                <c:pt idx="81">
                  <c:v>118.4</c:v>
                </c:pt>
                <c:pt idx="82">
                  <c:v>117.37</c:v>
                </c:pt>
                <c:pt idx="83">
                  <c:v>120.12</c:v>
                </c:pt>
                <c:pt idx="84">
                  <c:v>125.34</c:v>
                </c:pt>
                <c:pt idx="85">
                  <c:v>135.37001024584526</c:v>
                </c:pt>
                <c:pt idx="86">
                  <c:v>135.63</c:v>
                </c:pt>
                <c:pt idx="87">
                  <c:v>131.61000000000001</c:v>
                </c:pt>
                <c:pt idx="88">
                  <c:v>128.99</c:v>
                </c:pt>
                <c:pt idx="89">
                  <c:v>120.82</c:v>
                </c:pt>
                <c:pt idx="90">
                  <c:v>121.61</c:v>
                </c:pt>
                <c:pt idx="91">
                  <c:v>129.36000000000001</c:v>
                </c:pt>
                <c:pt idx="92">
                  <c:v>120.78</c:v>
                </c:pt>
                <c:pt idx="93">
                  <c:v>130.53</c:v>
                </c:pt>
                <c:pt idx="94">
                  <c:v>132.59</c:v>
                </c:pt>
                <c:pt idx="95">
                  <c:v>130.66401970574373</c:v>
                </c:pt>
                <c:pt idx="96">
                  <c:v>123.24337763363349</c:v>
                </c:pt>
                <c:pt idx="97">
                  <c:v>121.36494684504379</c:v>
                </c:pt>
                <c:pt idx="98">
                  <c:v>124.42079540766247</c:v>
                </c:pt>
                <c:pt idx="99">
                  <c:v>118.56264537657836</c:v>
                </c:pt>
                <c:pt idx="100">
                  <c:v>124.80617581264681</c:v>
                </c:pt>
                <c:pt idx="101">
                  <c:v>120.0977219775607</c:v>
                </c:pt>
                <c:pt idx="102">
                  <c:v>120.38145578180661</c:v>
                </c:pt>
                <c:pt idx="103">
                  <c:v>121.96486893103264</c:v>
                </c:pt>
                <c:pt idx="104">
                  <c:v>116.91330944049378</c:v>
                </c:pt>
                <c:pt idx="105">
                  <c:v>123.47750061958192</c:v>
                </c:pt>
                <c:pt idx="106">
                  <c:v>120.13420164644305</c:v>
                </c:pt>
                <c:pt idx="107">
                  <c:v>118.72121822991386</c:v>
                </c:pt>
                <c:pt idx="108">
                  <c:v>112.1244454947788</c:v>
                </c:pt>
                <c:pt idx="109" formatCode="#,##0.0">
                  <c:v>106.90528195572745</c:v>
                </c:pt>
                <c:pt idx="110" formatCode="#,##0.0">
                  <c:v>98.822347748085917</c:v>
                </c:pt>
                <c:pt idx="111" formatCode="#,##0.0">
                  <c:v>101.87937319455392</c:v>
                </c:pt>
                <c:pt idx="112" formatCode="#,##0.0">
                  <c:v>98.064874676686884</c:v>
                </c:pt>
                <c:pt idx="113" formatCode="#,##0.0">
                  <c:v>98.326662535177547</c:v>
                </c:pt>
                <c:pt idx="114" formatCode="#,##0.0">
                  <c:v>97.658745969922109</c:v>
                </c:pt>
                <c:pt idx="115" formatCode="#,##0.0">
                  <c:v>97.904659869728164</c:v>
                </c:pt>
                <c:pt idx="116" formatCode="#,##0.0">
                  <c:v>97.205922941271126</c:v>
                </c:pt>
                <c:pt idx="117" formatCode="#,##0.0">
                  <c:v>107.30618739221086</c:v>
                </c:pt>
                <c:pt idx="118" formatCode="#,##0.0">
                  <c:v>103.74388964747561</c:v>
                </c:pt>
                <c:pt idx="119" formatCode="#,##0.0">
                  <c:v>97.7050492589035</c:v>
                </c:pt>
                <c:pt idx="120" formatCode="#,##0.0">
                  <c:v>101.58454101582606</c:v>
                </c:pt>
                <c:pt idx="121" formatCode="#,##0.0">
                  <c:v>93.069228894949902</c:v>
                </c:pt>
                <c:pt idx="122" formatCode="#,##0.0">
                  <c:v>93.066009598536482</c:v>
                </c:pt>
                <c:pt idx="123" formatCode="#,##0.0">
                  <c:v>94.840335103229108</c:v>
                </c:pt>
                <c:pt idx="124" formatCode="#,##0.0">
                  <c:v>89.351694919026158</c:v>
                </c:pt>
                <c:pt idx="125" formatCode="#,##0.0">
                  <c:v>84.341728705143112</c:v>
                </c:pt>
                <c:pt idx="126" formatCode="#,##0.0">
                  <c:v>79.222311749801804</c:v>
                </c:pt>
                <c:pt idx="127" formatCode="#,##0.0">
                  <c:v>74.048369773529544</c:v>
                </c:pt>
                <c:pt idx="128" formatCode="#,##0.0">
                  <c:v>83.641244556364597</c:v>
                </c:pt>
                <c:pt idx="129" formatCode="#,##0.0">
                  <c:v>72.492516114264504</c:v>
                </c:pt>
                <c:pt idx="130" formatCode="#,##0.0">
                  <c:v>71.841683258893624</c:v>
                </c:pt>
                <c:pt idx="131" formatCode="#,##0.0">
                  <c:v>66.074720321174084</c:v>
                </c:pt>
                <c:pt idx="132" formatCode="#,##0.0">
                  <c:v>65.996473192306496</c:v>
                </c:pt>
                <c:pt idx="133" formatCode="#,##0.0">
                  <c:v>65.378047585613217</c:v>
                </c:pt>
                <c:pt idx="134" formatCode="#,##0.0">
                  <c:v>64.453933553776949</c:v>
                </c:pt>
                <c:pt idx="135" formatCode="#,##0.0">
                  <c:v>69.905611703696195</c:v>
                </c:pt>
                <c:pt idx="136" formatCode="#,##0.0">
                  <c:v>69.551910228762324</c:v>
                </c:pt>
                <c:pt idx="137" formatCode="#,##0.0">
                  <c:v>69.543044795329081</c:v>
                </c:pt>
                <c:pt idx="138" formatCode="#,##0.0">
                  <c:v>65.969319755380809</c:v>
                </c:pt>
                <c:pt idx="139" formatCode="#,##0.0">
                  <c:v>74.241454872240126</c:v>
                </c:pt>
                <c:pt idx="140" formatCode="#,##0.0">
                  <c:v>73.570350293859505</c:v>
                </c:pt>
                <c:pt idx="141" formatCode="#,##0.0">
                  <c:v>62.181155582440795</c:v>
                </c:pt>
                <c:pt idx="142" formatCode="General">
                  <c:v>68.099999999999994</c:v>
                </c:pt>
                <c:pt idx="143" formatCode="General">
                  <c:v>68.8</c:v>
                </c:pt>
                <c:pt idx="144" formatCode="General">
                  <c:v>76.099999999999994</c:v>
                </c:pt>
                <c:pt idx="145" formatCode="General">
                  <c:v>69.8</c:v>
                </c:pt>
                <c:pt idx="146" formatCode="General">
                  <c:v>65.8</c:v>
                </c:pt>
                <c:pt idx="147" formatCode="General">
                  <c:v>31.6</c:v>
                </c:pt>
                <c:pt idx="148" formatCode="General">
                  <c:v>24.5</c:v>
                </c:pt>
                <c:pt idx="149" formatCode="General">
                  <c:v>27.7</c:v>
                </c:pt>
                <c:pt idx="150" formatCode="General">
                  <c:v>32.700000000000003</c:v>
                </c:pt>
                <c:pt idx="151" formatCode="General">
                  <c:v>29.8</c:v>
                </c:pt>
                <c:pt idx="152" formatCode="General">
                  <c:v>36.299999999999997</c:v>
                </c:pt>
                <c:pt idx="153" formatCode="General">
                  <c:v>33.1</c:v>
                </c:pt>
                <c:pt idx="154" formatCode="General">
                  <c:v>31.9</c:v>
                </c:pt>
                <c:pt idx="155" formatCode="General">
                  <c:v>27.8</c:v>
                </c:pt>
                <c:pt idx="156">
                  <c:v>25.1325778175</c:v>
                </c:pt>
                <c:pt idx="157">
                  <c:v>27.74</c:v>
                </c:pt>
                <c:pt idx="158">
                  <c:v>38.1304310102839</c:v>
                </c:pt>
                <c:pt idx="159">
                  <c:v>35.17</c:v>
                </c:pt>
                <c:pt idx="160">
                  <c:v>44.33</c:v>
                </c:pt>
                <c:pt idx="161" formatCode="#,##0.0">
                  <c:v>61.7</c:v>
                </c:pt>
                <c:pt idx="162" formatCode="General">
                  <c:v>57.2</c:v>
                </c:pt>
                <c:pt idx="163">
                  <c:v>53.73</c:v>
                </c:pt>
                <c:pt idx="164">
                  <c:v>60.99</c:v>
                </c:pt>
                <c:pt idx="165">
                  <c:v>62.19</c:v>
                </c:pt>
                <c:pt idx="166">
                  <c:v>70.069999999999993</c:v>
                </c:pt>
                <c:pt idx="167">
                  <c:v>62.64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2E8-834F-B6CB-BCAACF8E2DFF}"/>
            </c:ext>
          </c:extLst>
        </c:ser>
        <c:ser>
          <c:idx val="2"/>
          <c:order val="2"/>
          <c:tx>
            <c:strRef>
              <c:f>Blatt1!$D$1</c:f>
              <c:strCache>
                <c:ptCount val="1"/>
                <c:pt idx="0">
                  <c:v>  Residential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Blatt1!$A$2:$A$169</c:f>
              <c:strCache>
                <c:ptCount val="168"/>
                <c:pt idx="0">
                  <c:v>2008</c:v>
                </c:pt>
                <c:pt idx="1">
                  <c:v>Februar 2008</c:v>
                </c:pt>
                <c:pt idx="2">
                  <c:v>März 2008</c:v>
                </c:pt>
                <c:pt idx="3">
                  <c:v>April 2010</c:v>
                </c:pt>
                <c:pt idx="4">
                  <c:v>Mai 2008</c:v>
                </c:pt>
                <c:pt idx="5">
                  <c:v>Juni 2008</c:v>
                </c:pt>
                <c:pt idx="6">
                  <c:v>Juli 2008</c:v>
                </c:pt>
                <c:pt idx="7">
                  <c:v>August 2008</c:v>
                </c:pt>
                <c:pt idx="8">
                  <c:v>September 2008</c:v>
                </c:pt>
                <c:pt idx="9">
                  <c:v>Oktober 2008</c:v>
                </c:pt>
                <c:pt idx="10">
                  <c:v>November 2008</c:v>
                </c:pt>
                <c:pt idx="11">
                  <c:v>Dezember 2008</c:v>
                </c:pt>
                <c:pt idx="12">
                  <c:v>2009</c:v>
                </c:pt>
                <c:pt idx="13">
                  <c:v>Februar 2009</c:v>
                </c:pt>
                <c:pt idx="14">
                  <c:v>März 2009</c:v>
                </c:pt>
                <c:pt idx="15">
                  <c:v>39539</c:v>
                </c:pt>
                <c:pt idx="16">
                  <c:v>Mai 2009</c:v>
                </c:pt>
                <c:pt idx="17">
                  <c:v>Juni 2009</c:v>
                </c:pt>
                <c:pt idx="18">
                  <c:v>Juli 2009</c:v>
                </c:pt>
                <c:pt idx="19">
                  <c:v>August 2009</c:v>
                </c:pt>
                <c:pt idx="20">
                  <c:v>September 2009</c:v>
                </c:pt>
                <c:pt idx="21">
                  <c:v>Oktober 2009</c:v>
                </c:pt>
                <c:pt idx="22">
                  <c:v>November 2009</c:v>
                </c:pt>
                <c:pt idx="23">
                  <c:v>Dezember 2009</c:v>
                </c:pt>
                <c:pt idx="24">
                  <c:v>2010</c:v>
                </c:pt>
                <c:pt idx="25">
                  <c:v>Februar 2010</c:v>
                </c:pt>
                <c:pt idx="26">
                  <c:v>März 2010</c:v>
                </c:pt>
                <c:pt idx="27">
                  <c:v>April 2010</c:v>
                </c:pt>
                <c:pt idx="28">
                  <c:v>Mai 2010</c:v>
                </c:pt>
                <c:pt idx="29">
                  <c:v>Juni 2010</c:v>
                </c:pt>
                <c:pt idx="30">
                  <c:v>Juli 2010</c:v>
                </c:pt>
                <c:pt idx="31">
                  <c:v>August 2010</c:v>
                </c:pt>
                <c:pt idx="32">
                  <c:v>September 2010</c:v>
                </c:pt>
                <c:pt idx="33">
                  <c:v>Oktober 2010</c:v>
                </c:pt>
                <c:pt idx="34">
                  <c:v>November 2010</c:v>
                </c:pt>
                <c:pt idx="35">
                  <c:v>Dezember 2010</c:v>
                </c:pt>
                <c:pt idx="36">
                  <c:v>2011</c:v>
                </c:pt>
                <c:pt idx="37">
                  <c:v>Februar 2011</c:v>
                </c:pt>
                <c:pt idx="38">
                  <c:v>März 2011</c:v>
                </c:pt>
                <c:pt idx="39">
                  <c:v>April 2011</c:v>
                </c:pt>
                <c:pt idx="40">
                  <c:v>Mai 2011</c:v>
                </c:pt>
                <c:pt idx="41">
                  <c:v>Juni 2011</c:v>
                </c:pt>
                <c:pt idx="42">
                  <c:v>Juli 2011</c:v>
                </c:pt>
                <c:pt idx="43">
                  <c:v>August 2011</c:v>
                </c:pt>
                <c:pt idx="44">
                  <c:v>September 2011</c:v>
                </c:pt>
                <c:pt idx="45">
                  <c:v>Oktober 2011</c:v>
                </c:pt>
                <c:pt idx="46">
                  <c:v>November 2011</c:v>
                </c:pt>
                <c:pt idx="47">
                  <c:v>Dezember 2011</c:v>
                </c:pt>
                <c:pt idx="48">
                  <c:v>2012</c:v>
                </c:pt>
                <c:pt idx="49">
                  <c:v>Februar 2012</c:v>
                </c:pt>
                <c:pt idx="50">
                  <c:v>März 2012</c:v>
                </c:pt>
                <c:pt idx="51">
                  <c:v>April 2012</c:v>
                </c:pt>
                <c:pt idx="52">
                  <c:v>Mai 2012</c:v>
                </c:pt>
                <c:pt idx="53">
                  <c:v>Juni 2012</c:v>
                </c:pt>
                <c:pt idx="54">
                  <c:v>Juli 2012</c:v>
                </c:pt>
                <c:pt idx="55">
                  <c:v>August 2012</c:v>
                </c:pt>
                <c:pt idx="56">
                  <c:v>September 2012</c:v>
                </c:pt>
                <c:pt idx="57">
                  <c:v>Oktober 2012</c:v>
                </c:pt>
                <c:pt idx="58">
                  <c:v>November 2012</c:v>
                </c:pt>
                <c:pt idx="59">
                  <c:v>Dezember 2012</c:v>
                </c:pt>
                <c:pt idx="60">
                  <c:v>2013</c:v>
                </c:pt>
                <c:pt idx="61">
                  <c:v>Februar 2013</c:v>
                </c:pt>
                <c:pt idx="62">
                  <c:v>März 2013</c:v>
                </c:pt>
                <c:pt idx="63">
                  <c:v>April 2013</c:v>
                </c:pt>
                <c:pt idx="64">
                  <c:v>Mai 2013</c:v>
                </c:pt>
                <c:pt idx="65">
                  <c:v>Juni 2013</c:v>
                </c:pt>
                <c:pt idx="66">
                  <c:v>Juli 2013</c:v>
                </c:pt>
                <c:pt idx="67">
                  <c:v>August 2013</c:v>
                </c:pt>
                <c:pt idx="68">
                  <c:v>September 2013</c:v>
                </c:pt>
                <c:pt idx="69">
                  <c:v>Oktober 2013</c:v>
                </c:pt>
                <c:pt idx="70">
                  <c:v>November 2013</c:v>
                </c:pt>
                <c:pt idx="71">
                  <c:v>Dezember 2013</c:v>
                </c:pt>
                <c:pt idx="72">
                  <c:v>2014</c:v>
                </c:pt>
                <c:pt idx="73">
                  <c:v>Februar 2014</c:v>
                </c:pt>
                <c:pt idx="74">
                  <c:v>März 2014</c:v>
                </c:pt>
                <c:pt idx="75">
                  <c:v>April 2014</c:v>
                </c:pt>
                <c:pt idx="76">
                  <c:v>Mai 2014</c:v>
                </c:pt>
                <c:pt idx="77">
                  <c:v>Juni 2014</c:v>
                </c:pt>
                <c:pt idx="78">
                  <c:v>Juli 2014</c:v>
                </c:pt>
                <c:pt idx="79">
                  <c:v>August 2014</c:v>
                </c:pt>
                <c:pt idx="80">
                  <c:v>September 2014</c:v>
                </c:pt>
                <c:pt idx="81">
                  <c:v>Oktober 2014</c:v>
                </c:pt>
                <c:pt idx="82">
                  <c:v>November 2014</c:v>
                </c:pt>
                <c:pt idx="83">
                  <c:v>Dezember 2014</c:v>
                </c:pt>
                <c:pt idx="84">
                  <c:v>2015</c:v>
                </c:pt>
                <c:pt idx="85">
                  <c:v>Februar 2015</c:v>
                </c:pt>
                <c:pt idx="86">
                  <c:v>März 2015</c:v>
                </c:pt>
                <c:pt idx="87">
                  <c:v>April 2015</c:v>
                </c:pt>
                <c:pt idx="88">
                  <c:v>Mai 2015</c:v>
                </c:pt>
                <c:pt idx="89">
                  <c:v>Juni 2015</c:v>
                </c:pt>
                <c:pt idx="90">
                  <c:v>Juli 2015</c:v>
                </c:pt>
                <c:pt idx="91">
                  <c:v>August 2015</c:v>
                </c:pt>
                <c:pt idx="92">
                  <c:v>September 2015</c:v>
                </c:pt>
                <c:pt idx="93">
                  <c:v>Oktober 2015</c:v>
                </c:pt>
                <c:pt idx="94">
                  <c:v>November 2015</c:v>
                </c:pt>
                <c:pt idx="95">
                  <c:v>Dezember 2015</c:v>
                </c:pt>
                <c:pt idx="96">
                  <c:v>2016</c:v>
                </c:pt>
                <c:pt idx="97">
                  <c:v>Februar 2016</c:v>
                </c:pt>
                <c:pt idx="98">
                  <c:v>März 2016</c:v>
                </c:pt>
                <c:pt idx="99">
                  <c:v>April 2016</c:v>
                </c:pt>
                <c:pt idx="100">
                  <c:v>Mai 2016</c:v>
                </c:pt>
                <c:pt idx="101">
                  <c:v>Juni 2016</c:v>
                </c:pt>
                <c:pt idx="102">
                  <c:v>Juli 2016</c:v>
                </c:pt>
                <c:pt idx="103">
                  <c:v>August 2016</c:v>
                </c:pt>
                <c:pt idx="104">
                  <c:v>September 2016</c:v>
                </c:pt>
                <c:pt idx="105">
                  <c:v>Oktober 2016</c:v>
                </c:pt>
                <c:pt idx="106">
                  <c:v>November 2016</c:v>
                </c:pt>
                <c:pt idx="107">
                  <c:v>Dezember 2016</c:v>
                </c:pt>
                <c:pt idx="108">
                  <c:v>2017</c:v>
                </c:pt>
                <c:pt idx="109">
                  <c:v>Februar 2017</c:v>
                </c:pt>
                <c:pt idx="110">
                  <c:v>März 2017</c:v>
                </c:pt>
                <c:pt idx="111">
                  <c:v>April 2017</c:v>
                </c:pt>
                <c:pt idx="112">
                  <c:v>Mai 2017</c:v>
                </c:pt>
                <c:pt idx="113">
                  <c:v>Juni 2017</c:v>
                </c:pt>
                <c:pt idx="114">
                  <c:v>Juli 2017</c:v>
                </c:pt>
                <c:pt idx="115">
                  <c:v>August 2017</c:v>
                </c:pt>
                <c:pt idx="116">
                  <c:v>September 2017</c:v>
                </c:pt>
                <c:pt idx="117">
                  <c:v>Oktober 2017</c:v>
                </c:pt>
                <c:pt idx="118">
                  <c:v>November 2017</c:v>
                </c:pt>
                <c:pt idx="119">
                  <c:v>Dezember 2017</c:v>
                </c:pt>
                <c:pt idx="120">
                  <c:v>2018</c:v>
                </c:pt>
                <c:pt idx="121">
                  <c:v>Februar 2018</c:v>
                </c:pt>
                <c:pt idx="122">
                  <c:v>März 2018</c:v>
                </c:pt>
                <c:pt idx="123">
                  <c:v>April 2018</c:v>
                </c:pt>
                <c:pt idx="124">
                  <c:v>Mai 2018</c:v>
                </c:pt>
                <c:pt idx="125">
                  <c:v>Juni 2018</c:v>
                </c:pt>
                <c:pt idx="126">
                  <c:v>Juli 2018</c:v>
                </c:pt>
                <c:pt idx="127">
                  <c:v>August 2018</c:v>
                </c:pt>
                <c:pt idx="128">
                  <c:v>September 2018</c:v>
                </c:pt>
                <c:pt idx="129">
                  <c:v>Oktober 2018</c:v>
                </c:pt>
                <c:pt idx="130">
                  <c:v>November 2018</c:v>
                </c:pt>
                <c:pt idx="131">
                  <c:v>Dezember 2018</c:v>
                </c:pt>
                <c:pt idx="132">
                  <c:v>2019</c:v>
                </c:pt>
                <c:pt idx="133">
                  <c:v>Februar 2019</c:v>
                </c:pt>
                <c:pt idx="134">
                  <c:v>März 2019</c:v>
                </c:pt>
                <c:pt idx="135">
                  <c:v>April 2019</c:v>
                </c:pt>
                <c:pt idx="136">
                  <c:v>Mai 2019</c:v>
                </c:pt>
                <c:pt idx="137">
                  <c:v>Juni 2019</c:v>
                </c:pt>
                <c:pt idx="138">
                  <c:v>Juli 2019</c:v>
                </c:pt>
                <c:pt idx="139">
                  <c:v>August 2019</c:v>
                </c:pt>
                <c:pt idx="140">
                  <c:v>September 2019</c:v>
                </c:pt>
                <c:pt idx="141">
                  <c:v>Oktober 2019</c:v>
                </c:pt>
                <c:pt idx="142">
                  <c:v>November 2019</c:v>
                </c:pt>
                <c:pt idx="143">
                  <c:v>Dezember 2019</c:v>
                </c:pt>
                <c:pt idx="144">
                  <c:v>2020</c:v>
                </c:pt>
                <c:pt idx="145">
                  <c:v>Februar 2020</c:v>
                </c:pt>
                <c:pt idx="146">
                  <c:v>März 2020</c:v>
                </c:pt>
                <c:pt idx="147">
                  <c:v>April 2020</c:v>
                </c:pt>
                <c:pt idx="148">
                  <c:v>Mai 2020</c:v>
                </c:pt>
                <c:pt idx="149">
                  <c:v>Juni 2020</c:v>
                </c:pt>
                <c:pt idx="150">
                  <c:v>Juli 2020</c:v>
                </c:pt>
                <c:pt idx="151">
                  <c:v>August 2020</c:v>
                </c:pt>
                <c:pt idx="152">
                  <c:v>September 2020</c:v>
                </c:pt>
                <c:pt idx="153">
                  <c:v>Oktober 2020</c:v>
                </c:pt>
                <c:pt idx="154">
                  <c:v>November 2020</c:v>
                </c:pt>
                <c:pt idx="155">
                  <c:v>Dezember 2020</c:v>
                </c:pt>
                <c:pt idx="156">
                  <c:v>2021</c:v>
                </c:pt>
                <c:pt idx="157">
                  <c:v>Februar 2021</c:v>
                </c:pt>
                <c:pt idx="158">
                  <c:v>März 2021</c:v>
                </c:pt>
                <c:pt idx="159">
                  <c:v>April 2021</c:v>
                </c:pt>
                <c:pt idx="160">
                  <c:v>Mai 2021</c:v>
                </c:pt>
                <c:pt idx="161">
                  <c:v>Juni 2021</c:v>
                </c:pt>
                <c:pt idx="162">
                  <c:v>July 2021</c:v>
                </c:pt>
                <c:pt idx="163">
                  <c:v>August 2021</c:v>
                </c:pt>
                <c:pt idx="164">
                  <c:v>September 2021</c:v>
                </c:pt>
                <c:pt idx="165">
                  <c:v>Oktober 2021</c:v>
                </c:pt>
                <c:pt idx="166">
                  <c:v>November 2021</c:v>
                </c:pt>
                <c:pt idx="167">
                  <c:v>Dezember 2021</c:v>
                </c:pt>
              </c:strCache>
            </c:strRef>
          </c:cat>
          <c:val>
            <c:numRef>
              <c:f>Blatt1!$D$2:$D$169</c:f>
              <c:numCache>
                <c:formatCode>0.0</c:formatCode>
                <c:ptCount val="168"/>
                <c:pt idx="0">
                  <c:v>115.1</c:v>
                </c:pt>
                <c:pt idx="1">
                  <c:v>114.5</c:v>
                </c:pt>
                <c:pt idx="2">
                  <c:v>106.7</c:v>
                </c:pt>
                <c:pt idx="3">
                  <c:v>104.9</c:v>
                </c:pt>
                <c:pt idx="4">
                  <c:v>110</c:v>
                </c:pt>
                <c:pt idx="5">
                  <c:v>115</c:v>
                </c:pt>
                <c:pt idx="6">
                  <c:v>106</c:v>
                </c:pt>
                <c:pt idx="7">
                  <c:v>94.1</c:v>
                </c:pt>
                <c:pt idx="8">
                  <c:v>95</c:v>
                </c:pt>
                <c:pt idx="9">
                  <c:v>83.7</c:v>
                </c:pt>
                <c:pt idx="10">
                  <c:v>86.1</c:v>
                </c:pt>
                <c:pt idx="11">
                  <c:v>86.4</c:v>
                </c:pt>
                <c:pt idx="12">
                  <c:v>86.4</c:v>
                </c:pt>
                <c:pt idx="13">
                  <c:v>95.8</c:v>
                </c:pt>
                <c:pt idx="14">
                  <c:v>101.5</c:v>
                </c:pt>
                <c:pt idx="15">
                  <c:v>102.43</c:v>
                </c:pt>
                <c:pt idx="16">
                  <c:v>110.21</c:v>
                </c:pt>
                <c:pt idx="17">
                  <c:v>111.23</c:v>
                </c:pt>
                <c:pt idx="18">
                  <c:v>116.18</c:v>
                </c:pt>
                <c:pt idx="19">
                  <c:v>115.35</c:v>
                </c:pt>
                <c:pt idx="20">
                  <c:v>124.32</c:v>
                </c:pt>
                <c:pt idx="21">
                  <c:v>126.99</c:v>
                </c:pt>
                <c:pt idx="22">
                  <c:v>124.54</c:v>
                </c:pt>
                <c:pt idx="23">
                  <c:v>129.58000000000001</c:v>
                </c:pt>
                <c:pt idx="24">
                  <c:v>130.76</c:v>
                </c:pt>
                <c:pt idx="25">
                  <c:v>132.19999999999999</c:v>
                </c:pt>
                <c:pt idx="26">
                  <c:v>131.93</c:v>
                </c:pt>
                <c:pt idx="27">
                  <c:v>138.30000000000001</c:v>
                </c:pt>
                <c:pt idx="28">
                  <c:v>137.91</c:v>
                </c:pt>
                <c:pt idx="29">
                  <c:v>146.38</c:v>
                </c:pt>
                <c:pt idx="30">
                  <c:v>150.35761468298381</c:v>
                </c:pt>
                <c:pt idx="31">
                  <c:v>152.37009031980102</c:v>
                </c:pt>
                <c:pt idx="32">
                  <c:v>161.65</c:v>
                </c:pt>
                <c:pt idx="33">
                  <c:v>160.5</c:v>
                </c:pt>
                <c:pt idx="34">
                  <c:v>164.52</c:v>
                </c:pt>
                <c:pt idx="35">
                  <c:v>159.93</c:v>
                </c:pt>
                <c:pt idx="36">
                  <c:v>161.65</c:v>
                </c:pt>
                <c:pt idx="37">
                  <c:v>166.48</c:v>
                </c:pt>
                <c:pt idx="38">
                  <c:v>162.83000000000001</c:v>
                </c:pt>
                <c:pt idx="39">
                  <c:v>166.73</c:v>
                </c:pt>
                <c:pt idx="40">
                  <c:v>166.63</c:v>
                </c:pt>
                <c:pt idx="41">
                  <c:v>161.52000000000001</c:v>
                </c:pt>
                <c:pt idx="42">
                  <c:v>167.18</c:v>
                </c:pt>
                <c:pt idx="43">
                  <c:v>165.34</c:v>
                </c:pt>
                <c:pt idx="44">
                  <c:v>162.43</c:v>
                </c:pt>
                <c:pt idx="45">
                  <c:v>158.84</c:v>
                </c:pt>
                <c:pt idx="46">
                  <c:v>159.99</c:v>
                </c:pt>
                <c:pt idx="47">
                  <c:v>161.83000000000001</c:v>
                </c:pt>
                <c:pt idx="48">
                  <c:v>160.55000000000001</c:v>
                </c:pt>
                <c:pt idx="49">
                  <c:v>163.72</c:v>
                </c:pt>
                <c:pt idx="50">
                  <c:v>168.87</c:v>
                </c:pt>
                <c:pt idx="51">
                  <c:v>167.18</c:v>
                </c:pt>
                <c:pt idx="52">
                  <c:v>163.30000000000001</c:v>
                </c:pt>
                <c:pt idx="53">
                  <c:v>165.5</c:v>
                </c:pt>
                <c:pt idx="54">
                  <c:v>167</c:v>
                </c:pt>
                <c:pt idx="55">
                  <c:v>167.29</c:v>
                </c:pt>
                <c:pt idx="56">
                  <c:v>165.77</c:v>
                </c:pt>
                <c:pt idx="57">
                  <c:v>164.86</c:v>
                </c:pt>
                <c:pt idx="58">
                  <c:v>165.89</c:v>
                </c:pt>
                <c:pt idx="59">
                  <c:v>170.41</c:v>
                </c:pt>
                <c:pt idx="60">
                  <c:v>170.23</c:v>
                </c:pt>
                <c:pt idx="61">
                  <c:v>166.30222856601762</c:v>
                </c:pt>
                <c:pt idx="62">
                  <c:v>160.80000000000001</c:v>
                </c:pt>
                <c:pt idx="63">
                  <c:v>169.21588064946451</c:v>
                </c:pt>
                <c:pt idx="64">
                  <c:v>166.6</c:v>
                </c:pt>
                <c:pt idx="65">
                  <c:v>163.82</c:v>
                </c:pt>
                <c:pt idx="66">
                  <c:v>164.25</c:v>
                </c:pt>
                <c:pt idx="67">
                  <c:v>164.23</c:v>
                </c:pt>
                <c:pt idx="68">
                  <c:v>162.09</c:v>
                </c:pt>
                <c:pt idx="69">
                  <c:v>152.31</c:v>
                </c:pt>
                <c:pt idx="70">
                  <c:v>157.69</c:v>
                </c:pt>
                <c:pt idx="71">
                  <c:v>157.18623106871945</c:v>
                </c:pt>
                <c:pt idx="72">
                  <c:v>159.63</c:v>
                </c:pt>
                <c:pt idx="73">
                  <c:v>160.07</c:v>
                </c:pt>
                <c:pt idx="74">
                  <c:v>158.37</c:v>
                </c:pt>
                <c:pt idx="75">
                  <c:v>156.13</c:v>
                </c:pt>
                <c:pt idx="76">
                  <c:v>157.05000000000001</c:v>
                </c:pt>
                <c:pt idx="77">
                  <c:v>157.27000000000001</c:v>
                </c:pt>
                <c:pt idx="78">
                  <c:v>155.29</c:v>
                </c:pt>
                <c:pt idx="79">
                  <c:v>139.78</c:v>
                </c:pt>
                <c:pt idx="80">
                  <c:v>146.88</c:v>
                </c:pt>
                <c:pt idx="81">
                  <c:v>146.1</c:v>
                </c:pt>
                <c:pt idx="82">
                  <c:v>144.75</c:v>
                </c:pt>
                <c:pt idx="83">
                  <c:v>155.66999999999999</c:v>
                </c:pt>
                <c:pt idx="84">
                  <c:v>154.46</c:v>
                </c:pt>
                <c:pt idx="85">
                  <c:v>156.58396378000214</c:v>
                </c:pt>
                <c:pt idx="86">
                  <c:v>162.46</c:v>
                </c:pt>
                <c:pt idx="87">
                  <c:v>156.32</c:v>
                </c:pt>
                <c:pt idx="88">
                  <c:v>157.46</c:v>
                </c:pt>
                <c:pt idx="89">
                  <c:v>152.88999999999999</c:v>
                </c:pt>
                <c:pt idx="90">
                  <c:v>146.68</c:v>
                </c:pt>
                <c:pt idx="91">
                  <c:v>156.55000000000001</c:v>
                </c:pt>
                <c:pt idx="92">
                  <c:v>158.84</c:v>
                </c:pt>
                <c:pt idx="93">
                  <c:v>161.93</c:v>
                </c:pt>
                <c:pt idx="94">
                  <c:v>167.22</c:v>
                </c:pt>
                <c:pt idx="95">
                  <c:v>165.56813686397447</c:v>
                </c:pt>
                <c:pt idx="96">
                  <c:v>166.41749628280519</c:v>
                </c:pt>
                <c:pt idx="97">
                  <c:v>167.02642619408186</c:v>
                </c:pt>
                <c:pt idx="98">
                  <c:v>162.77078516744172</c:v>
                </c:pt>
                <c:pt idx="99">
                  <c:v>158.47520705258074</c:v>
                </c:pt>
                <c:pt idx="100">
                  <c:v>165.95562414447653</c:v>
                </c:pt>
                <c:pt idx="101">
                  <c:v>161.48302522883824</c:v>
                </c:pt>
                <c:pt idx="102">
                  <c:v>162.35342734605098</c:v>
                </c:pt>
                <c:pt idx="103">
                  <c:v>164.32027312840302</c:v>
                </c:pt>
                <c:pt idx="104">
                  <c:v>162.95220441858709</c:v>
                </c:pt>
                <c:pt idx="105">
                  <c:v>164.31685937847328</c:v>
                </c:pt>
                <c:pt idx="106">
                  <c:v>167.7674890614274</c:v>
                </c:pt>
                <c:pt idx="107">
                  <c:v>165.65253098130455</c:v>
                </c:pt>
                <c:pt idx="108">
                  <c:v>165.47664138853867</c:v>
                </c:pt>
                <c:pt idx="109" formatCode="#,##0.0">
                  <c:v>164.39454996095526</c:v>
                </c:pt>
                <c:pt idx="110" formatCode="#,##0.0">
                  <c:v>155.37142506676935</c:v>
                </c:pt>
                <c:pt idx="111" formatCode="#,##0.0">
                  <c:v>154.32885903621332</c:v>
                </c:pt>
                <c:pt idx="112" formatCode="#,##0.0">
                  <c:v>154.65424638527048</c:v>
                </c:pt>
                <c:pt idx="113" formatCode="#,##0.0">
                  <c:v>159.22575649396981</c:v>
                </c:pt>
                <c:pt idx="114" formatCode="#,##0.0">
                  <c:v>159.29915588441793</c:v>
                </c:pt>
                <c:pt idx="115" formatCode="#,##0.0">
                  <c:v>156.43972346625947</c:v>
                </c:pt>
                <c:pt idx="116" formatCode="#,##0.0">
                  <c:v>158.44093006090594</c:v>
                </c:pt>
                <c:pt idx="117" formatCode="#,##0.0">
                  <c:v>162.20274316569532</c:v>
                </c:pt>
                <c:pt idx="118" formatCode="#,##0.0">
                  <c:v>161.56086653380561</c:v>
                </c:pt>
                <c:pt idx="119" formatCode="#,##0.0">
                  <c:v>153.03897197179123</c:v>
                </c:pt>
                <c:pt idx="120" formatCode="#,##0.0">
                  <c:v>155.05646010446304</c:v>
                </c:pt>
                <c:pt idx="121" formatCode="#,##0.0">
                  <c:v>156.63870291884723</c:v>
                </c:pt>
                <c:pt idx="122" formatCode="#,##0.0">
                  <c:v>151.10292659392564</c:v>
                </c:pt>
                <c:pt idx="123" formatCode="#,##0.0">
                  <c:v>151.2819715729492</c:v>
                </c:pt>
                <c:pt idx="124" formatCode="#,##0.0">
                  <c:v>148.33960055157735</c:v>
                </c:pt>
                <c:pt idx="125" formatCode="#,##0.0">
                  <c:v>151.95142221964716</c:v>
                </c:pt>
                <c:pt idx="126" formatCode="#,##0.0">
                  <c:v>150.97954930326335</c:v>
                </c:pt>
                <c:pt idx="127" formatCode="#,##0.0">
                  <c:v>142.14976667893592</c:v>
                </c:pt>
                <c:pt idx="128" formatCode="#,##0.0">
                  <c:v>148.99392656211683</c:v>
                </c:pt>
                <c:pt idx="129" formatCode="#,##0.0">
                  <c:v>145.98352962628752</c:v>
                </c:pt>
                <c:pt idx="130" formatCode="#,##0.0">
                  <c:v>147.62645229691793</c:v>
                </c:pt>
                <c:pt idx="131" formatCode="#,##0.0">
                  <c:v>143.28577226357805</c:v>
                </c:pt>
                <c:pt idx="132" formatCode="#,##0.0">
                  <c:v>149.16190146581476</c:v>
                </c:pt>
                <c:pt idx="133" formatCode="#,##0.0">
                  <c:v>152.52421533996244</c:v>
                </c:pt>
                <c:pt idx="134" formatCode="#,##0.0">
                  <c:v>149.06172407629646</c:v>
                </c:pt>
                <c:pt idx="135" formatCode="#,##0.0">
                  <c:v>145.15556292224852</c:v>
                </c:pt>
                <c:pt idx="136" formatCode="#,##0.0">
                  <c:v>145.39229019187559</c:v>
                </c:pt>
                <c:pt idx="137" formatCode="#,##0.0">
                  <c:v>135.02139905150551</c:v>
                </c:pt>
                <c:pt idx="138" formatCode="#,##0.0">
                  <c:v>139.87806097329508</c:v>
                </c:pt>
                <c:pt idx="139" formatCode="#,##0.0">
                  <c:v>139.4852648116451</c:v>
                </c:pt>
                <c:pt idx="140" formatCode="#,##0.0">
                  <c:v>135.37177219906599</c:v>
                </c:pt>
                <c:pt idx="141" formatCode="#,##0.0">
                  <c:v>134.47851493955682</c:v>
                </c:pt>
                <c:pt idx="142" formatCode="General">
                  <c:v>137.19999999999999</c:v>
                </c:pt>
                <c:pt idx="143" formatCode="General">
                  <c:v>138.30000000000001</c:v>
                </c:pt>
                <c:pt idx="144" formatCode="General">
                  <c:v>143</c:v>
                </c:pt>
                <c:pt idx="145" formatCode="General">
                  <c:v>140.5</c:v>
                </c:pt>
                <c:pt idx="146" formatCode="General">
                  <c:v>127.9</c:v>
                </c:pt>
                <c:pt idx="147" formatCode="General">
                  <c:v>95.4</c:v>
                </c:pt>
                <c:pt idx="148" formatCode="General">
                  <c:v>105.6</c:v>
                </c:pt>
                <c:pt idx="149" formatCode="General">
                  <c:v>116.2</c:v>
                </c:pt>
                <c:pt idx="150" formatCode="General">
                  <c:v>120</c:v>
                </c:pt>
                <c:pt idx="151" formatCode="General">
                  <c:v>127.8</c:v>
                </c:pt>
                <c:pt idx="152" formatCode="General">
                  <c:v>133.69999999999999</c:v>
                </c:pt>
                <c:pt idx="153" formatCode="General">
                  <c:v>133.80000000000001</c:v>
                </c:pt>
                <c:pt idx="154" formatCode="General">
                  <c:v>134.1</c:v>
                </c:pt>
                <c:pt idx="155" formatCode="General">
                  <c:v>131.69999999999999</c:v>
                </c:pt>
                <c:pt idx="156">
                  <c:v>136.8293096758</c:v>
                </c:pt>
                <c:pt idx="157">
                  <c:v>137.34</c:v>
                </c:pt>
                <c:pt idx="158">
                  <c:v>138.948196260949</c:v>
                </c:pt>
                <c:pt idx="159">
                  <c:v>142.63999999999999</c:v>
                </c:pt>
                <c:pt idx="160">
                  <c:v>150.65</c:v>
                </c:pt>
                <c:pt idx="161" formatCode="#,##0.0">
                  <c:v>152.85</c:v>
                </c:pt>
                <c:pt idx="162" formatCode="General">
                  <c:v>149.30000000000001</c:v>
                </c:pt>
                <c:pt idx="163">
                  <c:v>151.5</c:v>
                </c:pt>
                <c:pt idx="164">
                  <c:v>148.97</c:v>
                </c:pt>
                <c:pt idx="165">
                  <c:v>152.87</c:v>
                </c:pt>
                <c:pt idx="166">
                  <c:v>154.57</c:v>
                </c:pt>
                <c:pt idx="167">
                  <c:v>150.86000000000001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2E8-834F-B6CB-BCAACF8E2DFF}"/>
            </c:ext>
          </c:extLst>
        </c:ser>
        <c:ser>
          <c:idx val="3"/>
          <c:order val="3"/>
          <c:tx>
            <c:strRef>
              <c:f>Blatt1!$E$1</c:f>
              <c:strCache>
                <c:ptCount val="1"/>
                <c:pt idx="0">
                  <c:v>  Logistics/ Ind.</c:v>
                </c:pt>
              </c:strCache>
            </c:strRef>
          </c:tx>
          <c:spPr>
            <a:ln w="6985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Blatt1!$A$2:$A$169</c:f>
              <c:strCache>
                <c:ptCount val="168"/>
                <c:pt idx="0">
                  <c:v>2008</c:v>
                </c:pt>
                <c:pt idx="1">
                  <c:v>Februar 2008</c:v>
                </c:pt>
                <c:pt idx="2">
                  <c:v>März 2008</c:v>
                </c:pt>
                <c:pt idx="3">
                  <c:v>April 2010</c:v>
                </c:pt>
                <c:pt idx="4">
                  <c:v>Mai 2008</c:v>
                </c:pt>
                <c:pt idx="5">
                  <c:v>Juni 2008</c:v>
                </c:pt>
                <c:pt idx="6">
                  <c:v>Juli 2008</c:v>
                </c:pt>
                <c:pt idx="7">
                  <c:v>August 2008</c:v>
                </c:pt>
                <c:pt idx="8">
                  <c:v>September 2008</c:v>
                </c:pt>
                <c:pt idx="9">
                  <c:v>Oktober 2008</c:v>
                </c:pt>
                <c:pt idx="10">
                  <c:v>November 2008</c:v>
                </c:pt>
                <c:pt idx="11">
                  <c:v>Dezember 2008</c:v>
                </c:pt>
                <c:pt idx="12">
                  <c:v>2009</c:v>
                </c:pt>
                <c:pt idx="13">
                  <c:v>Februar 2009</c:v>
                </c:pt>
                <c:pt idx="14">
                  <c:v>März 2009</c:v>
                </c:pt>
                <c:pt idx="15">
                  <c:v>39539</c:v>
                </c:pt>
                <c:pt idx="16">
                  <c:v>Mai 2009</c:v>
                </c:pt>
                <c:pt idx="17">
                  <c:v>Juni 2009</c:v>
                </c:pt>
                <c:pt idx="18">
                  <c:v>Juli 2009</c:v>
                </c:pt>
                <c:pt idx="19">
                  <c:v>August 2009</c:v>
                </c:pt>
                <c:pt idx="20">
                  <c:v>September 2009</c:v>
                </c:pt>
                <c:pt idx="21">
                  <c:v>Oktober 2009</c:v>
                </c:pt>
                <c:pt idx="22">
                  <c:v>November 2009</c:v>
                </c:pt>
                <c:pt idx="23">
                  <c:v>Dezember 2009</c:v>
                </c:pt>
                <c:pt idx="24">
                  <c:v>2010</c:v>
                </c:pt>
                <c:pt idx="25">
                  <c:v>Februar 2010</c:v>
                </c:pt>
                <c:pt idx="26">
                  <c:v>März 2010</c:v>
                </c:pt>
                <c:pt idx="27">
                  <c:v>April 2010</c:v>
                </c:pt>
                <c:pt idx="28">
                  <c:v>Mai 2010</c:v>
                </c:pt>
                <c:pt idx="29">
                  <c:v>Juni 2010</c:v>
                </c:pt>
                <c:pt idx="30">
                  <c:v>Juli 2010</c:v>
                </c:pt>
                <c:pt idx="31">
                  <c:v>August 2010</c:v>
                </c:pt>
                <c:pt idx="32">
                  <c:v>September 2010</c:v>
                </c:pt>
                <c:pt idx="33">
                  <c:v>Oktober 2010</c:v>
                </c:pt>
                <c:pt idx="34">
                  <c:v>November 2010</c:v>
                </c:pt>
                <c:pt idx="35">
                  <c:v>Dezember 2010</c:v>
                </c:pt>
                <c:pt idx="36">
                  <c:v>2011</c:v>
                </c:pt>
                <c:pt idx="37">
                  <c:v>Februar 2011</c:v>
                </c:pt>
                <c:pt idx="38">
                  <c:v>März 2011</c:v>
                </c:pt>
                <c:pt idx="39">
                  <c:v>April 2011</c:v>
                </c:pt>
                <c:pt idx="40">
                  <c:v>Mai 2011</c:v>
                </c:pt>
                <c:pt idx="41">
                  <c:v>Juni 2011</c:v>
                </c:pt>
                <c:pt idx="42">
                  <c:v>Juli 2011</c:v>
                </c:pt>
                <c:pt idx="43">
                  <c:v>August 2011</c:v>
                </c:pt>
                <c:pt idx="44">
                  <c:v>September 2011</c:v>
                </c:pt>
                <c:pt idx="45">
                  <c:v>Oktober 2011</c:v>
                </c:pt>
                <c:pt idx="46">
                  <c:v>November 2011</c:v>
                </c:pt>
                <c:pt idx="47">
                  <c:v>Dezember 2011</c:v>
                </c:pt>
                <c:pt idx="48">
                  <c:v>2012</c:v>
                </c:pt>
                <c:pt idx="49">
                  <c:v>Februar 2012</c:v>
                </c:pt>
                <c:pt idx="50">
                  <c:v>März 2012</c:v>
                </c:pt>
                <c:pt idx="51">
                  <c:v>April 2012</c:v>
                </c:pt>
                <c:pt idx="52">
                  <c:v>Mai 2012</c:v>
                </c:pt>
                <c:pt idx="53">
                  <c:v>Juni 2012</c:v>
                </c:pt>
                <c:pt idx="54">
                  <c:v>Juli 2012</c:v>
                </c:pt>
                <c:pt idx="55">
                  <c:v>August 2012</c:v>
                </c:pt>
                <c:pt idx="56">
                  <c:v>September 2012</c:v>
                </c:pt>
                <c:pt idx="57">
                  <c:v>Oktober 2012</c:v>
                </c:pt>
                <c:pt idx="58">
                  <c:v>November 2012</c:v>
                </c:pt>
                <c:pt idx="59">
                  <c:v>Dezember 2012</c:v>
                </c:pt>
                <c:pt idx="60">
                  <c:v>2013</c:v>
                </c:pt>
                <c:pt idx="61">
                  <c:v>Februar 2013</c:v>
                </c:pt>
                <c:pt idx="62">
                  <c:v>März 2013</c:v>
                </c:pt>
                <c:pt idx="63">
                  <c:v>April 2013</c:v>
                </c:pt>
                <c:pt idx="64">
                  <c:v>Mai 2013</c:v>
                </c:pt>
                <c:pt idx="65">
                  <c:v>Juni 2013</c:v>
                </c:pt>
                <c:pt idx="66">
                  <c:v>Juli 2013</c:v>
                </c:pt>
                <c:pt idx="67">
                  <c:v>August 2013</c:v>
                </c:pt>
                <c:pt idx="68">
                  <c:v>September 2013</c:v>
                </c:pt>
                <c:pt idx="69">
                  <c:v>Oktober 2013</c:v>
                </c:pt>
                <c:pt idx="70">
                  <c:v>November 2013</c:v>
                </c:pt>
                <c:pt idx="71">
                  <c:v>Dezember 2013</c:v>
                </c:pt>
                <c:pt idx="72">
                  <c:v>2014</c:v>
                </c:pt>
                <c:pt idx="73">
                  <c:v>Februar 2014</c:v>
                </c:pt>
                <c:pt idx="74">
                  <c:v>März 2014</c:v>
                </c:pt>
                <c:pt idx="75">
                  <c:v>April 2014</c:v>
                </c:pt>
                <c:pt idx="76">
                  <c:v>Mai 2014</c:v>
                </c:pt>
                <c:pt idx="77">
                  <c:v>Juni 2014</c:v>
                </c:pt>
                <c:pt idx="78">
                  <c:v>Juli 2014</c:v>
                </c:pt>
                <c:pt idx="79">
                  <c:v>August 2014</c:v>
                </c:pt>
                <c:pt idx="80">
                  <c:v>September 2014</c:v>
                </c:pt>
                <c:pt idx="81">
                  <c:v>Oktober 2014</c:v>
                </c:pt>
                <c:pt idx="82">
                  <c:v>November 2014</c:v>
                </c:pt>
                <c:pt idx="83">
                  <c:v>Dezember 2014</c:v>
                </c:pt>
                <c:pt idx="84">
                  <c:v>2015</c:v>
                </c:pt>
                <c:pt idx="85">
                  <c:v>Februar 2015</c:v>
                </c:pt>
                <c:pt idx="86">
                  <c:v>März 2015</c:v>
                </c:pt>
                <c:pt idx="87">
                  <c:v>April 2015</c:v>
                </c:pt>
                <c:pt idx="88">
                  <c:v>Mai 2015</c:v>
                </c:pt>
                <c:pt idx="89">
                  <c:v>Juni 2015</c:v>
                </c:pt>
                <c:pt idx="90">
                  <c:v>Juli 2015</c:v>
                </c:pt>
                <c:pt idx="91">
                  <c:v>August 2015</c:v>
                </c:pt>
                <c:pt idx="92">
                  <c:v>September 2015</c:v>
                </c:pt>
                <c:pt idx="93">
                  <c:v>Oktober 2015</c:v>
                </c:pt>
                <c:pt idx="94">
                  <c:v>November 2015</c:v>
                </c:pt>
                <c:pt idx="95">
                  <c:v>Dezember 2015</c:v>
                </c:pt>
                <c:pt idx="96">
                  <c:v>2016</c:v>
                </c:pt>
                <c:pt idx="97">
                  <c:v>Februar 2016</c:v>
                </c:pt>
                <c:pt idx="98">
                  <c:v>März 2016</c:v>
                </c:pt>
                <c:pt idx="99">
                  <c:v>April 2016</c:v>
                </c:pt>
                <c:pt idx="100">
                  <c:v>Mai 2016</c:v>
                </c:pt>
                <c:pt idx="101">
                  <c:v>Juni 2016</c:v>
                </c:pt>
                <c:pt idx="102">
                  <c:v>Juli 2016</c:v>
                </c:pt>
                <c:pt idx="103">
                  <c:v>August 2016</c:v>
                </c:pt>
                <c:pt idx="104">
                  <c:v>September 2016</c:v>
                </c:pt>
                <c:pt idx="105">
                  <c:v>Oktober 2016</c:v>
                </c:pt>
                <c:pt idx="106">
                  <c:v>November 2016</c:v>
                </c:pt>
                <c:pt idx="107">
                  <c:v>Dezember 2016</c:v>
                </c:pt>
                <c:pt idx="108">
                  <c:v>2017</c:v>
                </c:pt>
                <c:pt idx="109">
                  <c:v>Februar 2017</c:v>
                </c:pt>
                <c:pt idx="110">
                  <c:v>März 2017</c:v>
                </c:pt>
                <c:pt idx="111">
                  <c:v>April 2017</c:v>
                </c:pt>
                <c:pt idx="112">
                  <c:v>Mai 2017</c:v>
                </c:pt>
                <c:pt idx="113">
                  <c:v>Juni 2017</c:v>
                </c:pt>
                <c:pt idx="114">
                  <c:v>Juli 2017</c:v>
                </c:pt>
                <c:pt idx="115">
                  <c:v>August 2017</c:v>
                </c:pt>
                <c:pt idx="116">
                  <c:v>September 2017</c:v>
                </c:pt>
                <c:pt idx="117">
                  <c:v>Oktober 2017</c:v>
                </c:pt>
                <c:pt idx="118">
                  <c:v>November 2017</c:v>
                </c:pt>
                <c:pt idx="119">
                  <c:v>Dezember 2017</c:v>
                </c:pt>
                <c:pt idx="120">
                  <c:v>2018</c:v>
                </c:pt>
                <c:pt idx="121">
                  <c:v>Februar 2018</c:v>
                </c:pt>
                <c:pt idx="122">
                  <c:v>März 2018</c:v>
                </c:pt>
                <c:pt idx="123">
                  <c:v>April 2018</c:v>
                </c:pt>
                <c:pt idx="124">
                  <c:v>Mai 2018</c:v>
                </c:pt>
                <c:pt idx="125">
                  <c:v>Juni 2018</c:v>
                </c:pt>
                <c:pt idx="126">
                  <c:v>Juli 2018</c:v>
                </c:pt>
                <c:pt idx="127">
                  <c:v>August 2018</c:v>
                </c:pt>
                <c:pt idx="128">
                  <c:v>September 2018</c:v>
                </c:pt>
                <c:pt idx="129">
                  <c:v>Oktober 2018</c:v>
                </c:pt>
                <c:pt idx="130">
                  <c:v>November 2018</c:v>
                </c:pt>
                <c:pt idx="131">
                  <c:v>Dezember 2018</c:v>
                </c:pt>
                <c:pt idx="132">
                  <c:v>2019</c:v>
                </c:pt>
                <c:pt idx="133">
                  <c:v>Februar 2019</c:v>
                </c:pt>
                <c:pt idx="134">
                  <c:v>März 2019</c:v>
                </c:pt>
                <c:pt idx="135">
                  <c:v>April 2019</c:v>
                </c:pt>
                <c:pt idx="136">
                  <c:v>Mai 2019</c:v>
                </c:pt>
                <c:pt idx="137">
                  <c:v>Juni 2019</c:v>
                </c:pt>
                <c:pt idx="138">
                  <c:v>Juli 2019</c:v>
                </c:pt>
                <c:pt idx="139">
                  <c:v>August 2019</c:v>
                </c:pt>
                <c:pt idx="140">
                  <c:v>September 2019</c:v>
                </c:pt>
                <c:pt idx="141">
                  <c:v>Oktober 2019</c:v>
                </c:pt>
                <c:pt idx="142">
                  <c:v>November 2019</c:v>
                </c:pt>
                <c:pt idx="143">
                  <c:v>Dezember 2019</c:v>
                </c:pt>
                <c:pt idx="144">
                  <c:v>2020</c:v>
                </c:pt>
                <c:pt idx="145">
                  <c:v>Februar 2020</c:v>
                </c:pt>
                <c:pt idx="146">
                  <c:v>März 2020</c:v>
                </c:pt>
                <c:pt idx="147">
                  <c:v>April 2020</c:v>
                </c:pt>
                <c:pt idx="148">
                  <c:v>Mai 2020</c:v>
                </c:pt>
                <c:pt idx="149">
                  <c:v>Juni 2020</c:v>
                </c:pt>
                <c:pt idx="150">
                  <c:v>Juli 2020</c:v>
                </c:pt>
                <c:pt idx="151">
                  <c:v>August 2020</c:v>
                </c:pt>
                <c:pt idx="152">
                  <c:v>September 2020</c:v>
                </c:pt>
                <c:pt idx="153">
                  <c:v>Oktober 2020</c:v>
                </c:pt>
                <c:pt idx="154">
                  <c:v>November 2020</c:v>
                </c:pt>
                <c:pt idx="155">
                  <c:v>Dezember 2020</c:v>
                </c:pt>
                <c:pt idx="156">
                  <c:v>2021</c:v>
                </c:pt>
                <c:pt idx="157">
                  <c:v>Februar 2021</c:v>
                </c:pt>
                <c:pt idx="158">
                  <c:v>März 2021</c:v>
                </c:pt>
                <c:pt idx="159">
                  <c:v>April 2021</c:v>
                </c:pt>
                <c:pt idx="160">
                  <c:v>Mai 2021</c:v>
                </c:pt>
                <c:pt idx="161">
                  <c:v>Juni 2021</c:v>
                </c:pt>
                <c:pt idx="162">
                  <c:v>July 2021</c:v>
                </c:pt>
                <c:pt idx="163">
                  <c:v>August 2021</c:v>
                </c:pt>
                <c:pt idx="164">
                  <c:v>September 2021</c:v>
                </c:pt>
                <c:pt idx="165">
                  <c:v>Oktober 2021</c:v>
                </c:pt>
                <c:pt idx="166">
                  <c:v>November 2021</c:v>
                </c:pt>
                <c:pt idx="167">
                  <c:v>Dezember 2021</c:v>
                </c:pt>
              </c:strCache>
            </c:strRef>
          </c:cat>
          <c:val>
            <c:numRef>
              <c:f>Blatt1!$E$2:$E$169</c:f>
              <c:numCache>
                <c:formatCode>General</c:formatCode>
                <c:ptCount val="168"/>
                <c:pt idx="29" formatCode="0.0">
                  <c:v>96.7</c:v>
                </c:pt>
                <c:pt idx="30" formatCode="0.0">
                  <c:v>104.8366944110594</c:v>
                </c:pt>
                <c:pt idx="31" formatCode="0.0">
                  <c:v>116.26049732829586</c:v>
                </c:pt>
                <c:pt idx="32" formatCode="0.0">
                  <c:v>119.85</c:v>
                </c:pt>
                <c:pt idx="33" formatCode="0.0">
                  <c:v>124.6</c:v>
                </c:pt>
                <c:pt idx="34" formatCode="0.0">
                  <c:v>129.61000000000001</c:v>
                </c:pt>
                <c:pt idx="35" formatCode="0.0">
                  <c:v>129.37</c:v>
                </c:pt>
                <c:pt idx="36" formatCode="0.0">
                  <c:v>127.61</c:v>
                </c:pt>
                <c:pt idx="37" formatCode="0.0">
                  <c:v>138.08000000000001</c:v>
                </c:pt>
                <c:pt idx="38" formatCode="0.0">
                  <c:v>127.27</c:v>
                </c:pt>
                <c:pt idx="39" formatCode="0.0">
                  <c:v>128.77000000000001</c:v>
                </c:pt>
                <c:pt idx="40" formatCode="0.0">
                  <c:v>137.35</c:v>
                </c:pt>
                <c:pt idx="41" formatCode="0.0">
                  <c:v>131.6</c:v>
                </c:pt>
                <c:pt idx="42" formatCode="0.0">
                  <c:v>132.69</c:v>
                </c:pt>
                <c:pt idx="43" formatCode="0.0">
                  <c:v>125.68</c:v>
                </c:pt>
                <c:pt idx="44" formatCode="0.0">
                  <c:v>107.25</c:v>
                </c:pt>
                <c:pt idx="45" formatCode="0.0">
                  <c:v>112.7</c:v>
                </c:pt>
                <c:pt idx="46" formatCode="0.0">
                  <c:v>109.2</c:v>
                </c:pt>
                <c:pt idx="47" formatCode="0.0">
                  <c:v>108.86</c:v>
                </c:pt>
                <c:pt idx="48" formatCode="0.0">
                  <c:v>128.58000000000001</c:v>
                </c:pt>
                <c:pt idx="49" formatCode="0.0">
                  <c:v>120.66</c:v>
                </c:pt>
                <c:pt idx="50" formatCode="0.0">
                  <c:v>122.05</c:v>
                </c:pt>
                <c:pt idx="51" formatCode="0.0">
                  <c:v>115.72</c:v>
                </c:pt>
                <c:pt idx="52" formatCode="0.0">
                  <c:v>110.4</c:v>
                </c:pt>
                <c:pt idx="53" formatCode="0.0">
                  <c:v>112.48</c:v>
                </c:pt>
                <c:pt idx="54" formatCode="0.0">
                  <c:v>101.2</c:v>
                </c:pt>
                <c:pt idx="55" formatCode="0.0">
                  <c:v>106.49</c:v>
                </c:pt>
                <c:pt idx="56" formatCode="0.0">
                  <c:v>101.14</c:v>
                </c:pt>
                <c:pt idx="57" formatCode="0.0">
                  <c:v>104.94</c:v>
                </c:pt>
                <c:pt idx="58" formatCode="0.0">
                  <c:v>101.42</c:v>
                </c:pt>
                <c:pt idx="59" formatCode="0.0">
                  <c:v>106.31</c:v>
                </c:pt>
                <c:pt idx="60" formatCode="0.0">
                  <c:v>105.12</c:v>
                </c:pt>
                <c:pt idx="61" formatCode="0.0">
                  <c:v>117.56300002530759</c:v>
                </c:pt>
                <c:pt idx="62" formatCode="0.0">
                  <c:v>116.7</c:v>
                </c:pt>
                <c:pt idx="63" formatCode="0.0">
                  <c:v>126.02438888723151</c:v>
                </c:pt>
                <c:pt idx="64" formatCode="0.0">
                  <c:v>120.34</c:v>
                </c:pt>
                <c:pt idx="65" formatCode="0.0">
                  <c:v>117.61</c:v>
                </c:pt>
                <c:pt idx="66" formatCode="0.0">
                  <c:v>122.96</c:v>
                </c:pt>
                <c:pt idx="67" formatCode="0.0">
                  <c:v>121.24</c:v>
                </c:pt>
                <c:pt idx="68" formatCode="0.0">
                  <c:v>128.84</c:v>
                </c:pt>
                <c:pt idx="69" formatCode="0.0">
                  <c:v>124.71</c:v>
                </c:pt>
                <c:pt idx="70" formatCode="0.0">
                  <c:v>123.58</c:v>
                </c:pt>
                <c:pt idx="71" formatCode="0.0">
                  <c:v>132.72022078549321</c:v>
                </c:pt>
                <c:pt idx="72" formatCode="0.0">
                  <c:v>136.63999999999999</c:v>
                </c:pt>
                <c:pt idx="73" formatCode="0.0">
                  <c:v>136.18</c:v>
                </c:pt>
                <c:pt idx="74" formatCode="0.0">
                  <c:v>145.88999999999999</c:v>
                </c:pt>
                <c:pt idx="75" formatCode="0.0">
                  <c:v>140.03</c:v>
                </c:pt>
                <c:pt idx="76" formatCode="0.0">
                  <c:v>137.78</c:v>
                </c:pt>
                <c:pt idx="77" formatCode="0.0">
                  <c:v>139.72</c:v>
                </c:pt>
                <c:pt idx="78" formatCode="0.0">
                  <c:v>138.59</c:v>
                </c:pt>
                <c:pt idx="79" formatCode="0.0">
                  <c:v>116</c:v>
                </c:pt>
                <c:pt idx="80" formatCode="0.0">
                  <c:v>127.8</c:v>
                </c:pt>
                <c:pt idx="81" formatCode="0.0">
                  <c:v>129.5</c:v>
                </c:pt>
                <c:pt idx="82" formatCode="0.0">
                  <c:v>130.13</c:v>
                </c:pt>
                <c:pt idx="83" formatCode="0.0">
                  <c:v>136.29</c:v>
                </c:pt>
                <c:pt idx="84" formatCode="0.0">
                  <c:v>141.63999999999999</c:v>
                </c:pt>
                <c:pt idx="85" formatCode="0.0">
                  <c:v>149.90045955526784</c:v>
                </c:pt>
                <c:pt idx="86" formatCode="0.0">
                  <c:v>153.03</c:v>
                </c:pt>
                <c:pt idx="87" formatCode="0.0">
                  <c:v>142.36000000000001</c:v>
                </c:pt>
                <c:pt idx="88" formatCode="0.0">
                  <c:v>135.9</c:v>
                </c:pt>
                <c:pt idx="89" formatCode="0.0">
                  <c:v>135.13999999999999</c:v>
                </c:pt>
                <c:pt idx="90" formatCode="0.0">
                  <c:v>141.61000000000001</c:v>
                </c:pt>
                <c:pt idx="91" formatCode="0.0">
                  <c:v>139.55000000000001</c:v>
                </c:pt>
                <c:pt idx="92" formatCode="0.0">
                  <c:v>140.38999999999999</c:v>
                </c:pt>
                <c:pt idx="93" formatCode="0.0">
                  <c:v>146.82</c:v>
                </c:pt>
                <c:pt idx="94" formatCode="0.0">
                  <c:v>146.54</c:v>
                </c:pt>
                <c:pt idx="95" formatCode="0.0">
                  <c:v>147.36439464453781</c:v>
                </c:pt>
                <c:pt idx="96" formatCode="0.0">
                  <c:v>147.53027946876352</c:v>
                </c:pt>
                <c:pt idx="97" formatCode="0.0">
                  <c:v>140.05708091341955</c:v>
                </c:pt>
                <c:pt idx="98" formatCode="0.0">
                  <c:v>141.20531676110801</c:v>
                </c:pt>
                <c:pt idx="99" formatCode="0.0">
                  <c:v>141.42925116997714</c:v>
                </c:pt>
                <c:pt idx="100" formatCode="0.0">
                  <c:v>143.2681086799916</c:v>
                </c:pt>
                <c:pt idx="101" formatCode="0.0">
                  <c:v>145.25821274917178</c:v>
                </c:pt>
                <c:pt idx="102" formatCode="0.0">
                  <c:v>137.61025680730734</c:v>
                </c:pt>
                <c:pt idx="103" formatCode="0.0">
                  <c:v>139.11732855696624</c:v>
                </c:pt>
                <c:pt idx="104" formatCode="0.0">
                  <c:v>141.12727683828365</c:v>
                </c:pt>
                <c:pt idx="105" formatCode="0.0">
                  <c:v>150.29280586477978</c:v>
                </c:pt>
                <c:pt idx="106" formatCode="0.0">
                  <c:v>147.97661992661455</c:v>
                </c:pt>
                <c:pt idx="107" formatCode="0.0">
                  <c:v>146.59986880522382</c:v>
                </c:pt>
                <c:pt idx="108" formatCode="0.0">
                  <c:v>142.51052405484768</c:v>
                </c:pt>
                <c:pt idx="109" formatCode="#,##0.0">
                  <c:v>146.89670589281121</c:v>
                </c:pt>
                <c:pt idx="110" formatCode="#,##0.0">
                  <c:v>144.42776932417405</c:v>
                </c:pt>
                <c:pt idx="111" formatCode="#,##0.0">
                  <c:v>141.61232250436007</c:v>
                </c:pt>
                <c:pt idx="112" formatCode="#,##0.0">
                  <c:v>142.05682314579309</c:v>
                </c:pt>
                <c:pt idx="113" formatCode="#,##0.0">
                  <c:v>148.59322552874454</c:v>
                </c:pt>
                <c:pt idx="114" formatCode="#,##0.0">
                  <c:v>143.05886471251642</c:v>
                </c:pt>
                <c:pt idx="115" formatCode="#,##0.0">
                  <c:v>145.8160397493628</c:v>
                </c:pt>
                <c:pt idx="116" formatCode="#,##0.0">
                  <c:v>147.7683444763108</c:v>
                </c:pt>
                <c:pt idx="117" formatCode="#,##0.0">
                  <c:v>153.19450489446547</c:v>
                </c:pt>
                <c:pt idx="118" formatCode="#,##0.0">
                  <c:v>146.96988510931345</c:v>
                </c:pt>
                <c:pt idx="119" formatCode="#,##0.0">
                  <c:v>151.27296582297623</c:v>
                </c:pt>
                <c:pt idx="120" formatCode="#,##0.0">
                  <c:v>148.37148746039924</c:v>
                </c:pt>
                <c:pt idx="121" formatCode="#,##0.0">
                  <c:v>149.84549757354353</c:v>
                </c:pt>
                <c:pt idx="122" formatCode="#,##0.0">
                  <c:v>143.18673810587808</c:v>
                </c:pt>
                <c:pt idx="123" formatCode="#,##0.0">
                  <c:v>148.76572844825745</c:v>
                </c:pt>
                <c:pt idx="124" formatCode="#,##0.0">
                  <c:v>140.87984187506947</c:v>
                </c:pt>
                <c:pt idx="125" formatCode="#,##0.0">
                  <c:v>140.61278253573323</c:v>
                </c:pt>
                <c:pt idx="126" formatCode="#,##0.0">
                  <c:v>138.52005505619519</c:v>
                </c:pt>
                <c:pt idx="127" formatCode="#,##0.0">
                  <c:v>135.61785808193468</c:v>
                </c:pt>
                <c:pt idx="128" formatCode="#,##0.0">
                  <c:v>137.90937651019334</c:v>
                </c:pt>
                <c:pt idx="129" formatCode="#,##0.0">
                  <c:v>144.50797116688744</c:v>
                </c:pt>
                <c:pt idx="130" formatCode="#,##0.0">
                  <c:v>142.08278417503703</c:v>
                </c:pt>
                <c:pt idx="131" formatCode="#,##0.0">
                  <c:v>143.16326618215538</c:v>
                </c:pt>
                <c:pt idx="132" formatCode="#,##0.0">
                  <c:v>148.88116823134897</c:v>
                </c:pt>
                <c:pt idx="133" formatCode="#,##0.0">
                  <c:v>148.83787200958255</c:v>
                </c:pt>
                <c:pt idx="134" formatCode="#,##0.0">
                  <c:v>143.31395741721497</c:v>
                </c:pt>
                <c:pt idx="135" formatCode="#,##0.0">
                  <c:v>141.12791666977114</c:v>
                </c:pt>
                <c:pt idx="136" formatCode="#,##0.0">
                  <c:v>143.70907951854394</c:v>
                </c:pt>
                <c:pt idx="137" formatCode="#,##0.0">
                  <c:v>138.56784121364774</c:v>
                </c:pt>
                <c:pt idx="138" formatCode="#,##0.0">
                  <c:v>130.36460696161515</c:v>
                </c:pt>
                <c:pt idx="139" formatCode="#,##0.0">
                  <c:v>136.36929704969936</c:v>
                </c:pt>
                <c:pt idx="140" formatCode="#,##0.0">
                  <c:v>137.066549961341</c:v>
                </c:pt>
                <c:pt idx="141" formatCode="#,##0.0">
                  <c:v>133.09973262477308</c:v>
                </c:pt>
                <c:pt idx="142">
                  <c:v>133.30000000000001</c:v>
                </c:pt>
                <c:pt idx="143">
                  <c:v>135.4</c:v>
                </c:pt>
                <c:pt idx="144">
                  <c:v>137</c:v>
                </c:pt>
                <c:pt idx="145">
                  <c:v>136.1</c:v>
                </c:pt>
                <c:pt idx="146">
                  <c:v>131.30000000000001</c:v>
                </c:pt>
                <c:pt idx="147">
                  <c:v>120.5</c:v>
                </c:pt>
                <c:pt idx="148">
                  <c:v>133</c:v>
                </c:pt>
                <c:pt idx="149">
                  <c:v>134.69999999999999</c:v>
                </c:pt>
                <c:pt idx="150">
                  <c:v>128.1</c:v>
                </c:pt>
                <c:pt idx="151">
                  <c:v>122.7</c:v>
                </c:pt>
                <c:pt idx="152">
                  <c:v>140.69999999999999</c:v>
                </c:pt>
                <c:pt idx="153">
                  <c:v>138.4</c:v>
                </c:pt>
                <c:pt idx="154">
                  <c:v>141.9</c:v>
                </c:pt>
                <c:pt idx="155">
                  <c:v>136.6</c:v>
                </c:pt>
                <c:pt idx="156" formatCode="0.0">
                  <c:v>149.031047038049</c:v>
                </c:pt>
                <c:pt idx="157" formatCode="0.0">
                  <c:v>147.06</c:v>
                </c:pt>
                <c:pt idx="158" formatCode="0.0">
                  <c:v>150.39876285944499</c:v>
                </c:pt>
                <c:pt idx="159" formatCode="0.0">
                  <c:v>152.46</c:v>
                </c:pt>
                <c:pt idx="160" formatCode="0.0">
                  <c:v>159.30000000000001</c:v>
                </c:pt>
                <c:pt idx="161" formatCode="#,##0.0">
                  <c:v>161.74</c:v>
                </c:pt>
                <c:pt idx="162">
                  <c:v>160.5</c:v>
                </c:pt>
                <c:pt idx="163" formatCode="0.0">
                  <c:v>168.51</c:v>
                </c:pt>
                <c:pt idx="164" formatCode="0.0">
                  <c:v>165.59</c:v>
                </c:pt>
                <c:pt idx="165" formatCode="0.0">
                  <c:v>164.72</c:v>
                </c:pt>
                <c:pt idx="166" formatCode="0.0">
                  <c:v>164.46</c:v>
                </c:pt>
                <c:pt idx="167" formatCode="0.0">
                  <c:v>164.54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2E8-834F-B6CB-BCAACF8E2DFF}"/>
            </c:ext>
          </c:extLst>
        </c:ser>
        <c:ser>
          <c:idx val="4"/>
          <c:order val="4"/>
          <c:tx>
            <c:strRef>
              <c:f>Blatt1!$F$1</c:f>
              <c:strCache>
                <c:ptCount val="1"/>
                <c:pt idx="0">
                  <c:v> Hotel</c:v>
                </c:pt>
              </c:strCache>
            </c:strRef>
          </c:tx>
          <c:spPr>
            <a:ln w="38100" cap="rnd">
              <a:solidFill>
                <a:srgbClr val="825598"/>
              </a:solidFill>
              <a:round/>
            </a:ln>
            <a:effectLst/>
          </c:spPr>
          <c:marker>
            <c:symbol val="none"/>
          </c:marker>
          <c:cat>
            <c:strRef>
              <c:f>Blatt1!$A$2:$A$169</c:f>
              <c:strCache>
                <c:ptCount val="168"/>
                <c:pt idx="0">
                  <c:v>2008</c:v>
                </c:pt>
                <c:pt idx="1">
                  <c:v>Februar 2008</c:v>
                </c:pt>
                <c:pt idx="2">
                  <c:v>März 2008</c:v>
                </c:pt>
                <c:pt idx="3">
                  <c:v>April 2010</c:v>
                </c:pt>
                <c:pt idx="4">
                  <c:v>Mai 2008</c:v>
                </c:pt>
                <c:pt idx="5">
                  <c:v>Juni 2008</c:v>
                </c:pt>
                <c:pt idx="6">
                  <c:v>Juli 2008</c:v>
                </c:pt>
                <c:pt idx="7">
                  <c:v>August 2008</c:v>
                </c:pt>
                <c:pt idx="8">
                  <c:v>September 2008</c:v>
                </c:pt>
                <c:pt idx="9">
                  <c:v>Oktober 2008</c:v>
                </c:pt>
                <c:pt idx="10">
                  <c:v>November 2008</c:v>
                </c:pt>
                <c:pt idx="11">
                  <c:v>Dezember 2008</c:v>
                </c:pt>
                <c:pt idx="12">
                  <c:v>2009</c:v>
                </c:pt>
                <c:pt idx="13">
                  <c:v>Februar 2009</c:v>
                </c:pt>
                <c:pt idx="14">
                  <c:v>März 2009</c:v>
                </c:pt>
                <c:pt idx="15">
                  <c:v>39539</c:v>
                </c:pt>
                <c:pt idx="16">
                  <c:v>Mai 2009</c:v>
                </c:pt>
                <c:pt idx="17">
                  <c:v>Juni 2009</c:v>
                </c:pt>
                <c:pt idx="18">
                  <c:v>Juli 2009</c:v>
                </c:pt>
                <c:pt idx="19">
                  <c:v>August 2009</c:v>
                </c:pt>
                <c:pt idx="20">
                  <c:v>September 2009</c:v>
                </c:pt>
                <c:pt idx="21">
                  <c:v>Oktober 2009</c:v>
                </c:pt>
                <c:pt idx="22">
                  <c:v>November 2009</c:v>
                </c:pt>
                <c:pt idx="23">
                  <c:v>Dezember 2009</c:v>
                </c:pt>
                <c:pt idx="24">
                  <c:v>2010</c:v>
                </c:pt>
                <c:pt idx="25">
                  <c:v>Februar 2010</c:v>
                </c:pt>
                <c:pt idx="26">
                  <c:v>März 2010</c:v>
                </c:pt>
                <c:pt idx="27">
                  <c:v>April 2010</c:v>
                </c:pt>
                <c:pt idx="28">
                  <c:v>Mai 2010</c:v>
                </c:pt>
                <c:pt idx="29">
                  <c:v>Juni 2010</c:v>
                </c:pt>
                <c:pt idx="30">
                  <c:v>Juli 2010</c:v>
                </c:pt>
                <c:pt idx="31">
                  <c:v>August 2010</c:v>
                </c:pt>
                <c:pt idx="32">
                  <c:v>September 2010</c:v>
                </c:pt>
                <c:pt idx="33">
                  <c:v>Oktober 2010</c:v>
                </c:pt>
                <c:pt idx="34">
                  <c:v>November 2010</c:v>
                </c:pt>
                <c:pt idx="35">
                  <c:v>Dezember 2010</c:v>
                </c:pt>
                <c:pt idx="36">
                  <c:v>2011</c:v>
                </c:pt>
                <c:pt idx="37">
                  <c:v>Februar 2011</c:v>
                </c:pt>
                <c:pt idx="38">
                  <c:v>März 2011</c:v>
                </c:pt>
                <c:pt idx="39">
                  <c:v>April 2011</c:v>
                </c:pt>
                <c:pt idx="40">
                  <c:v>Mai 2011</c:v>
                </c:pt>
                <c:pt idx="41">
                  <c:v>Juni 2011</c:v>
                </c:pt>
                <c:pt idx="42">
                  <c:v>Juli 2011</c:v>
                </c:pt>
                <c:pt idx="43">
                  <c:v>August 2011</c:v>
                </c:pt>
                <c:pt idx="44">
                  <c:v>September 2011</c:v>
                </c:pt>
                <c:pt idx="45">
                  <c:v>Oktober 2011</c:v>
                </c:pt>
                <c:pt idx="46">
                  <c:v>November 2011</c:v>
                </c:pt>
                <c:pt idx="47">
                  <c:v>Dezember 2011</c:v>
                </c:pt>
                <c:pt idx="48">
                  <c:v>2012</c:v>
                </c:pt>
                <c:pt idx="49">
                  <c:v>Februar 2012</c:v>
                </c:pt>
                <c:pt idx="50">
                  <c:v>März 2012</c:v>
                </c:pt>
                <c:pt idx="51">
                  <c:v>April 2012</c:v>
                </c:pt>
                <c:pt idx="52">
                  <c:v>Mai 2012</c:v>
                </c:pt>
                <c:pt idx="53">
                  <c:v>Juni 2012</c:v>
                </c:pt>
                <c:pt idx="54">
                  <c:v>Juli 2012</c:v>
                </c:pt>
                <c:pt idx="55">
                  <c:v>August 2012</c:v>
                </c:pt>
                <c:pt idx="56">
                  <c:v>September 2012</c:v>
                </c:pt>
                <c:pt idx="57">
                  <c:v>Oktober 2012</c:v>
                </c:pt>
                <c:pt idx="58">
                  <c:v>November 2012</c:v>
                </c:pt>
                <c:pt idx="59">
                  <c:v>Dezember 2012</c:v>
                </c:pt>
                <c:pt idx="60">
                  <c:v>2013</c:v>
                </c:pt>
                <c:pt idx="61">
                  <c:v>Februar 2013</c:v>
                </c:pt>
                <c:pt idx="62">
                  <c:v>März 2013</c:v>
                </c:pt>
                <c:pt idx="63">
                  <c:v>April 2013</c:v>
                </c:pt>
                <c:pt idx="64">
                  <c:v>Mai 2013</c:v>
                </c:pt>
                <c:pt idx="65">
                  <c:v>Juni 2013</c:v>
                </c:pt>
                <c:pt idx="66">
                  <c:v>Juli 2013</c:v>
                </c:pt>
                <c:pt idx="67">
                  <c:v>August 2013</c:v>
                </c:pt>
                <c:pt idx="68">
                  <c:v>September 2013</c:v>
                </c:pt>
                <c:pt idx="69">
                  <c:v>Oktober 2013</c:v>
                </c:pt>
                <c:pt idx="70">
                  <c:v>November 2013</c:v>
                </c:pt>
                <c:pt idx="71">
                  <c:v>Dezember 2013</c:v>
                </c:pt>
                <c:pt idx="72">
                  <c:v>2014</c:v>
                </c:pt>
                <c:pt idx="73">
                  <c:v>Februar 2014</c:v>
                </c:pt>
                <c:pt idx="74">
                  <c:v>März 2014</c:v>
                </c:pt>
                <c:pt idx="75">
                  <c:v>April 2014</c:v>
                </c:pt>
                <c:pt idx="76">
                  <c:v>Mai 2014</c:v>
                </c:pt>
                <c:pt idx="77">
                  <c:v>Juni 2014</c:v>
                </c:pt>
                <c:pt idx="78">
                  <c:v>Juli 2014</c:v>
                </c:pt>
                <c:pt idx="79">
                  <c:v>August 2014</c:v>
                </c:pt>
                <c:pt idx="80">
                  <c:v>September 2014</c:v>
                </c:pt>
                <c:pt idx="81">
                  <c:v>Oktober 2014</c:v>
                </c:pt>
                <c:pt idx="82">
                  <c:v>November 2014</c:v>
                </c:pt>
                <c:pt idx="83">
                  <c:v>Dezember 2014</c:v>
                </c:pt>
                <c:pt idx="84">
                  <c:v>2015</c:v>
                </c:pt>
                <c:pt idx="85">
                  <c:v>Februar 2015</c:v>
                </c:pt>
                <c:pt idx="86">
                  <c:v>März 2015</c:v>
                </c:pt>
                <c:pt idx="87">
                  <c:v>April 2015</c:v>
                </c:pt>
                <c:pt idx="88">
                  <c:v>Mai 2015</c:v>
                </c:pt>
                <c:pt idx="89">
                  <c:v>Juni 2015</c:v>
                </c:pt>
                <c:pt idx="90">
                  <c:v>Juli 2015</c:v>
                </c:pt>
                <c:pt idx="91">
                  <c:v>August 2015</c:v>
                </c:pt>
                <c:pt idx="92">
                  <c:v>September 2015</c:v>
                </c:pt>
                <c:pt idx="93">
                  <c:v>Oktober 2015</c:v>
                </c:pt>
                <c:pt idx="94">
                  <c:v>November 2015</c:v>
                </c:pt>
                <c:pt idx="95">
                  <c:v>Dezember 2015</c:v>
                </c:pt>
                <c:pt idx="96">
                  <c:v>2016</c:v>
                </c:pt>
                <c:pt idx="97">
                  <c:v>Februar 2016</c:v>
                </c:pt>
                <c:pt idx="98">
                  <c:v>März 2016</c:v>
                </c:pt>
                <c:pt idx="99">
                  <c:v>April 2016</c:v>
                </c:pt>
                <c:pt idx="100">
                  <c:v>Mai 2016</c:v>
                </c:pt>
                <c:pt idx="101">
                  <c:v>Juni 2016</c:v>
                </c:pt>
                <c:pt idx="102">
                  <c:v>Juli 2016</c:v>
                </c:pt>
                <c:pt idx="103">
                  <c:v>August 2016</c:v>
                </c:pt>
                <c:pt idx="104">
                  <c:v>September 2016</c:v>
                </c:pt>
                <c:pt idx="105">
                  <c:v>Oktober 2016</c:v>
                </c:pt>
                <c:pt idx="106">
                  <c:v>November 2016</c:v>
                </c:pt>
                <c:pt idx="107">
                  <c:v>Dezember 2016</c:v>
                </c:pt>
                <c:pt idx="108">
                  <c:v>2017</c:v>
                </c:pt>
                <c:pt idx="109">
                  <c:v>Februar 2017</c:v>
                </c:pt>
                <c:pt idx="110">
                  <c:v>März 2017</c:v>
                </c:pt>
                <c:pt idx="111">
                  <c:v>April 2017</c:v>
                </c:pt>
                <c:pt idx="112">
                  <c:v>Mai 2017</c:v>
                </c:pt>
                <c:pt idx="113">
                  <c:v>Juni 2017</c:v>
                </c:pt>
                <c:pt idx="114">
                  <c:v>Juli 2017</c:v>
                </c:pt>
                <c:pt idx="115">
                  <c:v>August 2017</c:v>
                </c:pt>
                <c:pt idx="116">
                  <c:v>September 2017</c:v>
                </c:pt>
                <c:pt idx="117">
                  <c:v>Oktober 2017</c:v>
                </c:pt>
                <c:pt idx="118">
                  <c:v>November 2017</c:v>
                </c:pt>
                <c:pt idx="119">
                  <c:v>Dezember 2017</c:v>
                </c:pt>
                <c:pt idx="120">
                  <c:v>2018</c:v>
                </c:pt>
                <c:pt idx="121">
                  <c:v>Februar 2018</c:v>
                </c:pt>
                <c:pt idx="122">
                  <c:v>März 2018</c:v>
                </c:pt>
                <c:pt idx="123">
                  <c:v>April 2018</c:v>
                </c:pt>
                <c:pt idx="124">
                  <c:v>Mai 2018</c:v>
                </c:pt>
                <c:pt idx="125">
                  <c:v>Juni 2018</c:v>
                </c:pt>
                <c:pt idx="126">
                  <c:v>Juli 2018</c:v>
                </c:pt>
                <c:pt idx="127">
                  <c:v>August 2018</c:v>
                </c:pt>
                <c:pt idx="128">
                  <c:v>September 2018</c:v>
                </c:pt>
                <c:pt idx="129">
                  <c:v>Oktober 2018</c:v>
                </c:pt>
                <c:pt idx="130">
                  <c:v>November 2018</c:v>
                </c:pt>
                <c:pt idx="131">
                  <c:v>Dezember 2018</c:v>
                </c:pt>
                <c:pt idx="132">
                  <c:v>2019</c:v>
                </c:pt>
                <c:pt idx="133">
                  <c:v>Februar 2019</c:v>
                </c:pt>
                <c:pt idx="134">
                  <c:v>März 2019</c:v>
                </c:pt>
                <c:pt idx="135">
                  <c:v>April 2019</c:v>
                </c:pt>
                <c:pt idx="136">
                  <c:v>Mai 2019</c:v>
                </c:pt>
                <c:pt idx="137">
                  <c:v>Juni 2019</c:v>
                </c:pt>
                <c:pt idx="138">
                  <c:v>Juli 2019</c:v>
                </c:pt>
                <c:pt idx="139">
                  <c:v>August 2019</c:v>
                </c:pt>
                <c:pt idx="140">
                  <c:v>September 2019</c:v>
                </c:pt>
                <c:pt idx="141">
                  <c:v>Oktober 2019</c:v>
                </c:pt>
                <c:pt idx="142">
                  <c:v>November 2019</c:v>
                </c:pt>
                <c:pt idx="143">
                  <c:v>Dezember 2019</c:v>
                </c:pt>
                <c:pt idx="144">
                  <c:v>2020</c:v>
                </c:pt>
                <c:pt idx="145">
                  <c:v>Februar 2020</c:v>
                </c:pt>
                <c:pt idx="146">
                  <c:v>März 2020</c:v>
                </c:pt>
                <c:pt idx="147">
                  <c:v>April 2020</c:v>
                </c:pt>
                <c:pt idx="148">
                  <c:v>Mai 2020</c:v>
                </c:pt>
                <c:pt idx="149">
                  <c:v>Juni 2020</c:v>
                </c:pt>
                <c:pt idx="150">
                  <c:v>Juli 2020</c:v>
                </c:pt>
                <c:pt idx="151">
                  <c:v>August 2020</c:v>
                </c:pt>
                <c:pt idx="152">
                  <c:v>September 2020</c:v>
                </c:pt>
                <c:pt idx="153">
                  <c:v>Oktober 2020</c:v>
                </c:pt>
                <c:pt idx="154">
                  <c:v>November 2020</c:v>
                </c:pt>
                <c:pt idx="155">
                  <c:v>Dezember 2020</c:v>
                </c:pt>
                <c:pt idx="156">
                  <c:v>2021</c:v>
                </c:pt>
                <c:pt idx="157">
                  <c:v>Februar 2021</c:v>
                </c:pt>
                <c:pt idx="158">
                  <c:v>März 2021</c:v>
                </c:pt>
                <c:pt idx="159">
                  <c:v>April 2021</c:v>
                </c:pt>
                <c:pt idx="160">
                  <c:v>Mai 2021</c:v>
                </c:pt>
                <c:pt idx="161">
                  <c:v>Juni 2021</c:v>
                </c:pt>
                <c:pt idx="162">
                  <c:v>July 2021</c:v>
                </c:pt>
                <c:pt idx="163">
                  <c:v>August 2021</c:v>
                </c:pt>
                <c:pt idx="164">
                  <c:v>September 2021</c:v>
                </c:pt>
                <c:pt idx="165">
                  <c:v>Oktober 2021</c:v>
                </c:pt>
                <c:pt idx="166">
                  <c:v>November 2021</c:v>
                </c:pt>
                <c:pt idx="167">
                  <c:v>Dezember 2021</c:v>
                </c:pt>
              </c:strCache>
            </c:strRef>
          </c:cat>
          <c:val>
            <c:numRef>
              <c:f>Blatt1!$F$2:$F$169</c:f>
              <c:numCache>
                <c:formatCode>General</c:formatCode>
                <c:ptCount val="168"/>
                <c:pt idx="95" formatCode="0.0">
                  <c:v>140.965084862597</c:v>
                </c:pt>
                <c:pt idx="96" formatCode="0.0">
                  <c:v>142.39660901466118</c:v>
                </c:pt>
                <c:pt idx="97" formatCode="0.0">
                  <c:v>140.74090890231571</c:v>
                </c:pt>
                <c:pt idx="98" formatCode="0.0">
                  <c:v>135.40912564950946</c:v>
                </c:pt>
                <c:pt idx="99" formatCode="0.0">
                  <c:v>136.03907623541056</c:v>
                </c:pt>
                <c:pt idx="100" formatCode="0.0">
                  <c:v>146.1558243838723</c:v>
                </c:pt>
                <c:pt idx="101" formatCode="0.0">
                  <c:v>139.54112928229483</c:v>
                </c:pt>
                <c:pt idx="102" formatCode="0.0">
                  <c:v>134.45537846593464</c:v>
                </c:pt>
                <c:pt idx="103" formatCode="0.0">
                  <c:v>138.60142615217001</c:v>
                </c:pt>
                <c:pt idx="104" formatCode="0.0">
                  <c:v>135.69508494329489</c:v>
                </c:pt>
                <c:pt idx="105" formatCode="0.0">
                  <c:v>144.69843267163645</c:v>
                </c:pt>
                <c:pt idx="106" formatCode="0.0">
                  <c:v>141.78531934199805</c:v>
                </c:pt>
                <c:pt idx="107" formatCode="0.0">
                  <c:v>140.66719722068893</c:v>
                </c:pt>
                <c:pt idx="108" formatCode="0.0">
                  <c:v>127.43218242713073</c:v>
                </c:pt>
                <c:pt idx="109" formatCode="#,##0.0">
                  <c:v>127.95879900490172</c:v>
                </c:pt>
                <c:pt idx="110" formatCode="#,##0.0">
                  <c:v>127.89968866089208</c:v>
                </c:pt>
                <c:pt idx="111" formatCode="#,##0.0">
                  <c:v>131.10529412891452</c:v>
                </c:pt>
                <c:pt idx="112" formatCode="#,##0.0">
                  <c:v>133.86970057928062</c:v>
                </c:pt>
                <c:pt idx="113" formatCode="#,##0.0">
                  <c:v>131.68362536054468</c:v>
                </c:pt>
                <c:pt idx="114" formatCode="#,##0.0">
                  <c:v>129.03319071587373</c:v>
                </c:pt>
                <c:pt idx="115" formatCode="#,##0.0">
                  <c:v>129.41116339116638</c:v>
                </c:pt>
                <c:pt idx="116" formatCode="#,##0.0">
                  <c:v>130.72678007353471</c:v>
                </c:pt>
                <c:pt idx="117" formatCode="#,##0.0">
                  <c:v>135.24890873366093</c:v>
                </c:pt>
                <c:pt idx="118" formatCode="#,##0.0">
                  <c:v>134.45141938002035</c:v>
                </c:pt>
                <c:pt idx="119" formatCode="#,##0.0">
                  <c:v>125.8819201871986</c:v>
                </c:pt>
                <c:pt idx="120" formatCode="#,##0.0">
                  <c:v>132.38387515623589</c:v>
                </c:pt>
                <c:pt idx="121" formatCode="#,##0.0">
                  <c:v>127.94957318228023</c:v>
                </c:pt>
                <c:pt idx="122" formatCode="#,##0.0">
                  <c:v>123.78035805759174</c:v>
                </c:pt>
                <c:pt idx="123" formatCode="#,##0.0">
                  <c:v>121.17538219617683</c:v>
                </c:pt>
                <c:pt idx="124" formatCode="#,##0.0">
                  <c:v>122.39699699793732</c:v>
                </c:pt>
                <c:pt idx="125" formatCode="#,##0.0">
                  <c:v>123.38839888398513</c:v>
                </c:pt>
                <c:pt idx="126" formatCode="#,##0.0">
                  <c:v>119.70122142726677</c:v>
                </c:pt>
                <c:pt idx="127" formatCode="#,##0.0">
                  <c:v>115.03656442062294</c:v>
                </c:pt>
                <c:pt idx="128" formatCode="#,##0.0">
                  <c:v>121.13486295015264</c:v>
                </c:pt>
                <c:pt idx="129" formatCode="#,##0.0">
                  <c:v>121.79828594775</c:v>
                </c:pt>
                <c:pt idx="130" formatCode="#,##0.0">
                  <c:v>115.66523219343605</c:v>
                </c:pt>
                <c:pt idx="131" formatCode="#,##0.0">
                  <c:v>115.54350865222085</c:v>
                </c:pt>
                <c:pt idx="132" formatCode="#,##0.0">
                  <c:v>119.83680638400995</c:v>
                </c:pt>
                <c:pt idx="133" formatCode="#,##0.0">
                  <c:v>118.41679116808172</c:v>
                </c:pt>
                <c:pt idx="134" formatCode="#,##0.0">
                  <c:v>112.72944585450966</c:v>
                </c:pt>
                <c:pt idx="135" formatCode="#,##0.0">
                  <c:v>112.23755502668604</c:v>
                </c:pt>
                <c:pt idx="136" formatCode="#,##0.0">
                  <c:v>119.49067309386095</c:v>
                </c:pt>
                <c:pt idx="137" formatCode="#,##0.0">
                  <c:v>120.05220351692981</c:v>
                </c:pt>
                <c:pt idx="138" formatCode="#,##0.0">
                  <c:v>111.84670235326115</c:v>
                </c:pt>
                <c:pt idx="139" formatCode="#,##0.0">
                  <c:v>110.28613685256352</c:v>
                </c:pt>
                <c:pt idx="140" formatCode="#,##0.0">
                  <c:v>116.952625054218</c:v>
                </c:pt>
                <c:pt idx="141" formatCode="#,##0.0">
                  <c:v>105.74743142118683</c:v>
                </c:pt>
                <c:pt idx="142">
                  <c:v>105.3</c:v>
                </c:pt>
                <c:pt idx="143">
                  <c:v>106.1</c:v>
                </c:pt>
                <c:pt idx="144">
                  <c:v>111</c:v>
                </c:pt>
                <c:pt idx="145">
                  <c:v>112.3</c:v>
                </c:pt>
                <c:pt idx="146">
                  <c:v>100.5</c:v>
                </c:pt>
                <c:pt idx="147">
                  <c:v>47.8</c:v>
                </c:pt>
                <c:pt idx="148">
                  <c:v>36.5</c:v>
                </c:pt>
                <c:pt idx="149">
                  <c:v>37</c:v>
                </c:pt>
                <c:pt idx="150">
                  <c:v>30.1</c:v>
                </c:pt>
                <c:pt idx="151">
                  <c:v>28.7</c:v>
                </c:pt>
                <c:pt idx="152">
                  <c:v>24.8</c:v>
                </c:pt>
                <c:pt idx="153">
                  <c:v>16.7</c:v>
                </c:pt>
                <c:pt idx="154">
                  <c:v>13.9</c:v>
                </c:pt>
                <c:pt idx="155">
                  <c:v>20.100000000000001</c:v>
                </c:pt>
                <c:pt idx="156" formatCode="0.0">
                  <c:v>21.560747000581699</c:v>
                </c:pt>
                <c:pt idx="157" formatCode="0.0">
                  <c:v>20.69</c:v>
                </c:pt>
                <c:pt idx="158" formatCode="0.0">
                  <c:v>31.903672693536102</c:v>
                </c:pt>
                <c:pt idx="159" formatCode="0.0">
                  <c:v>27.37</c:v>
                </c:pt>
                <c:pt idx="160" formatCode="0.0">
                  <c:v>39.950000000000003</c:v>
                </c:pt>
                <c:pt idx="161" formatCode="#,##0.0">
                  <c:v>61.54</c:v>
                </c:pt>
                <c:pt idx="162">
                  <c:v>58.3</c:v>
                </c:pt>
                <c:pt idx="163" formatCode="0.0">
                  <c:v>58.13</c:v>
                </c:pt>
                <c:pt idx="164" formatCode="0.0">
                  <c:v>63.91</c:v>
                </c:pt>
                <c:pt idx="165" formatCode="0.0">
                  <c:v>75.349999999999994</c:v>
                </c:pt>
                <c:pt idx="166" formatCode="0.0">
                  <c:v>77.64</c:v>
                </c:pt>
                <c:pt idx="167" formatCode="0.0">
                  <c:v>76.13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2E8-834F-B6CB-BCAACF8E2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1095176"/>
        <c:axId val="511098760"/>
      </c:lineChart>
      <c:catAx>
        <c:axId val="511095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7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511098760"/>
        <c:crosses val="autoZero"/>
        <c:auto val="1"/>
        <c:lblAlgn val="ctr"/>
        <c:lblOffset val="100"/>
        <c:tickLblSkip val="12"/>
        <c:tickMarkSkip val="1"/>
        <c:noMultiLvlLbl val="0"/>
      </c:catAx>
      <c:valAx>
        <c:axId val="51109876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400" dirty="0">
                    <a:solidFill>
                      <a:schemeClr val="tx1"/>
                    </a:solidFill>
                  </a:rPr>
                  <a:t>Index</a:t>
                </a:r>
                <a:r>
                  <a:rPr lang="de-DE" sz="1400" baseline="0" dirty="0">
                    <a:solidFill>
                      <a:schemeClr val="tx1"/>
                    </a:solidFill>
                  </a:rPr>
                  <a:t> 0 – 200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JP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51109517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de-DE" sz="1600" dirty="0"/>
              <a:t>Office </a:t>
            </a:r>
            <a:r>
              <a:rPr lang="de-DE" sz="1600" dirty="0" err="1"/>
              <a:t>employees</a:t>
            </a:r>
            <a:r>
              <a:rPr lang="de-DE" sz="1600" baseline="0" dirty="0"/>
              <a:t> 2010 - 2025</a:t>
            </a:r>
            <a:endParaRPr lang="de-DE" sz="1600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Blatt1!$B$1</c:f>
              <c:strCache>
                <c:ptCount val="1"/>
                <c:pt idx="0">
                  <c:v>A-Cities</c:v>
                </c:pt>
              </c:strCache>
            </c:strRef>
          </c:tx>
          <c:spPr>
            <a:ln w="38100"/>
          </c:spPr>
          <c:marker>
            <c:symbol val="none"/>
          </c:marker>
          <c:dPt>
            <c:idx val="11"/>
            <c:bubble3D val="0"/>
            <c:spPr>
              <a:ln w="38100"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4-36FC-554D-B09D-2174470D87E2}"/>
              </c:ext>
            </c:extLst>
          </c:dPt>
          <c:dPt>
            <c:idx val="12"/>
            <c:bubble3D val="0"/>
            <c:spPr>
              <a:ln w="38100"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5-36FC-554D-B09D-2174470D87E2}"/>
              </c:ext>
            </c:extLst>
          </c:dPt>
          <c:dPt>
            <c:idx val="13"/>
            <c:bubble3D val="0"/>
            <c:spPr>
              <a:ln w="38100"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6-36FC-554D-B09D-2174470D87E2}"/>
              </c:ext>
            </c:extLst>
          </c:dPt>
          <c:dPt>
            <c:idx val="14"/>
            <c:bubble3D val="0"/>
            <c:spPr>
              <a:ln w="38100"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7-36FC-554D-B09D-2174470D87E2}"/>
              </c:ext>
            </c:extLst>
          </c:dPt>
          <c:dPt>
            <c:idx val="15"/>
            <c:bubble3D val="0"/>
            <c:spPr>
              <a:ln w="38100"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10-5E7A-3E48-963D-E1DFAC0AC70C}"/>
              </c:ext>
            </c:extLst>
          </c:dPt>
          <c:cat>
            <c:numRef>
              <c:f>Blatt1!$A$2:$A$17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Blatt1!$B$2:$B$17</c:f>
              <c:numCache>
                <c:formatCode>0.00</c:formatCode>
                <c:ptCount val="16"/>
                <c:pt idx="0">
                  <c:v>82.304944728278045</c:v>
                </c:pt>
                <c:pt idx="1">
                  <c:v>83.851646446634192</c:v>
                </c:pt>
                <c:pt idx="2">
                  <c:v>86.041658988057918</c:v>
                </c:pt>
                <c:pt idx="3">
                  <c:v>87.722092823204591</c:v>
                </c:pt>
                <c:pt idx="4">
                  <c:v>89.558166291430211</c:v>
                </c:pt>
                <c:pt idx="5">
                  <c:v>91.443824441995673</c:v>
                </c:pt>
                <c:pt idx="6">
                  <c:v>93.549505750422455</c:v>
                </c:pt>
                <c:pt idx="7">
                  <c:v>96.008075187743884</c:v>
                </c:pt>
                <c:pt idx="8">
                  <c:v>98.407497859780236</c:v>
                </c:pt>
                <c:pt idx="9">
                  <c:v>100.48857324011628</c:v>
                </c:pt>
                <c:pt idx="10">
                  <c:v>100</c:v>
                </c:pt>
                <c:pt idx="11">
                  <c:v>101.759034026744</c:v>
                </c:pt>
                <c:pt idx="12">
                  <c:v>103.73659459466096</c:v>
                </c:pt>
                <c:pt idx="13">
                  <c:v>104.73714155882365</c:v>
                </c:pt>
                <c:pt idx="14">
                  <c:v>105.72380493506756</c:v>
                </c:pt>
                <c:pt idx="15">
                  <c:v>106.51515856620604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7B-2142-B92A-E06786705F01}"/>
            </c:ext>
          </c:extLst>
        </c:ser>
        <c:ser>
          <c:idx val="1"/>
          <c:order val="1"/>
          <c:tx>
            <c:strRef>
              <c:f>Blatt1!$C$1</c:f>
              <c:strCache>
                <c:ptCount val="1"/>
                <c:pt idx="0">
                  <c:v>B-Cities</c:v>
                </c:pt>
              </c:strCache>
            </c:strRef>
          </c:tx>
          <c:spPr>
            <a:ln w="38100"/>
          </c:spPr>
          <c:marker>
            <c:symbol val="none"/>
          </c:marker>
          <c:dPt>
            <c:idx val="11"/>
            <c:bubble3D val="0"/>
            <c:spPr>
              <a:ln w="38100"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0-36FC-554D-B09D-2174470D87E2}"/>
              </c:ext>
            </c:extLst>
          </c:dPt>
          <c:dPt>
            <c:idx val="12"/>
            <c:bubble3D val="0"/>
            <c:spPr>
              <a:ln w="38100"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1-36FC-554D-B09D-2174470D87E2}"/>
              </c:ext>
            </c:extLst>
          </c:dPt>
          <c:dPt>
            <c:idx val="13"/>
            <c:bubble3D val="0"/>
            <c:spPr>
              <a:ln w="38100"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3-36FC-554D-B09D-2174470D87E2}"/>
              </c:ext>
            </c:extLst>
          </c:dPt>
          <c:dPt>
            <c:idx val="14"/>
            <c:bubble3D val="0"/>
            <c:spPr>
              <a:ln w="38100"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2-36FC-554D-B09D-2174470D87E2}"/>
              </c:ext>
            </c:extLst>
          </c:dPt>
          <c:dPt>
            <c:idx val="15"/>
            <c:bubble3D val="0"/>
            <c:spPr>
              <a:ln w="38100"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11-5E7A-3E48-963D-E1DFAC0AC70C}"/>
              </c:ext>
            </c:extLst>
          </c:dPt>
          <c:cat>
            <c:numRef>
              <c:f>Blatt1!$A$2:$A$17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Blatt1!$C$2:$C$17</c:f>
              <c:numCache>
                <c:formatCode>0.00</c:formatCode>
                <c:ptCount val="16"/>
                <c:pt idx="0">
                  <c:v>89.020852476871724</c:v>
                </c:pt>
                <c:pt idx="1">
                  <c:v>90.293449838396441</c:v>
                </c:pt>
                <c:pt idx="2">
                  <c:v>91.923020755741334</c:v>
                </c:pt>
                <c:pt idx="3">
                  <c:v>92.853336220507984</c:v>
                </c:pt>
                <c:pt idx="4">
                  <c:v>94.48558220920242</c:v>
                </c:pt>
                <c:pt idx="5">
                  <c:v>95.13906939194483</c:v>
                </c:pt>
                <c:pt idx="6">
                  <c:v>96.454072006780478</c:v>
                </c:pt>
                <c:pt idx="7">
                  <c:v>98.168167665245178</c:v>
                </c:pt>
                <c:pt idx="8">
                  <c:v>99.63120317351985</c:v>
                </c:pt>
                <c:pt idx="9">
                  <c:v>100.83626078304968</c:v>
                </c:pt>
                <c:pt idx="10">
                  <c:v>100</c:v>
                </c:pt>
                <c:pt idx="11">
                  <c:v>101.1899579574898</c:v>
                </c:pt>
                <c:pt idx="12">
                  <c:v>102.60443604138413</c:v>
                </c:pt>
                <c:pt idx="13">
                  <c:v>103.02191847558902</c:v>
                </c:pt>
                <c:pt idx="14">
                  <c:v>103.43484865324706</c:v>
                </c:pt>
                <c:pt idx="15">
                  <c:v>103.65200776527345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07B-2142-B92A-E06786705F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23995144"/>
        <c:axId val="2131404232"/>
      </c:lineChart>
      <c:catAx>
        <c:axId val="2123995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000000"/>
            </a:solidFill>
          </a:ln>
        </c:spPr>
        <c:crossAx val="2131404232"/>
        <c:crosses val="autoZero"/>
        <c:auto val="1"/>
        <c:lblAlgn val="ctr"/>
        <c:lblOffset val="100"/>
        <c:tickLblSkip val="3"/>
        <c:tickMarkSkip val="2"/>
        <c:noMultiLvlLbl val="0"/>
      </c:catAx>
      <c:valAx>
        <c:axId val="2131404232"/>
        <c:scaling>
          <c:orientation val="minMax"/>
          <c:min val="8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de-DE" sz="1400" b="0" dirty="0"/>
                  <a:t>Index 2020 = 100</a:t>
                </a:r>
              </a:p>
            </c:rich>
          </c:tx>
          <c:overlay val="0"/>
        </c:title>
        <c:numFmt formatCode="0" sourceLinked="0"/>
        <c:majorTickMark val="none"/>
        <c:minorTickMark val="none"/>
        <c:tickLblPos val="nextTo"/>
        <c:spPr>
          <a:ln w="9525">
            <a:noFill/>
          </a:ln>
        </c:spPr>
        <c:crossAx val="2123995144"/>
        <c:crosses val="autoZero"/>
        <c:crossBetween val="midCat"/>
        <c:majorUnit val="5"/>
      </c:valAx>
      <c:spPr>
        <a:noFill/>
        <a:ln w="25400">
          <a:noFill/>
        </a:ln>
      </c:spPr>
    </c:plotArea>
    <c:legend>
      <c:legendPos val="b"/>
      <c:overlay val="0"/>
    </c:legend>
    <c:plotVisOnly val="1"/>
    <c:dispBlanksAs val="gap"/>
    <c:showDLblsOverMax val="0"/>
  </c:chart>
  <c:spPr>
    <a:solidFill>
      <a:srgbClr val="D7D5D6"/>
    </a:solidFill>
  </c:spPr>
  <c:txPr>
    <a:bodyPr/>
    <a:lstStyle/>
    <a:p>
      <a:pPr>
        <a:defRPr sz="1600"/>
      </a:pPr>
      <a:endParaRPr lang="en-JP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de-DE" sz="1800" b="0" i="0" baseline="0" dirty="0" err="1">
                <a:solidFill>
                  <a:schemeClr val="tx1"/>
                </a:solidFill>
                <a:effectLst/>
              </a:rPr>
              <a:t>Completion</a:t>
            </a:r>
            <a:r>
              <a:rPr lang="de-DE" sz="1800" b="0" i="0" baseline="0" dirty="0">
                <a:solidFill>
                  <a:schemeClr val="tx1"/>
                </a:solidFill>
                <a:effectLst/>
              </a:rPr>
              <a:t> </a:t>
            </a:r>
            <a:r>
              <a:rPr lang="de-DE" sz="1800" b="0" i="0" baseline="0" dirty="0" err="1">
                <a:solidFill>
                  <a:schemeClr val="tx1"/>
                </a:solidFill>
                <a:effectLst/>
              </a:rPr>
              <a:t>pipeline</a:t>
            </a:r>
            <a:r>
              <a:rPr lang="de-DE" sz="1800" b="0" i="0" baseline="0" dirty="0">
                <a:solidFill>
                  <a:schemeClr val="tx1"/>
                </a:solidFill>
                <a:effectLst/>
              </a:rPr>
              <a:t>* 2021 – 2025</a:t>
            </a:r>
            <a:endParaRPr lang="de-DE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JP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Tabelle1!$C$1</c:f>
              <c:strCache>
                <c:ptCount val="1"/>
                <c:pt idx="0">
                  <c:v>Completion Volume A-Cities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Tabelle1!$A$2:$B$11</c:f>
              <c:multiLvlStrCache>
                <c:ptCount val="10"/>
                <c:lvl>
                  <c:pt idx="0">
                    <c:v>A-Cities</c:v>
                  </c:pt>
                  <c:pt idx="1">
                    <c:v>B-Cities</c:v>
                  </c:pt>
                  <c:pt idx="2">
                    <c:v>A-Cities</c:v>
                  </c:pt>
                  <c:pt idx="3">
                    <c:v>B-Cities</c:v>
                  </c:pt>
                  <c:pt idx="4">
                    <c:v>A-Cities</c:v>
                  </c:pt>
                  <c:pt idx="5">
                    <c:v>B-Cities</c:v>
                  </c:pt>
                  <c:pt idx="6">
                    <c:v>A-Cities</c:v>
                  </c:pt>
                  <c:pt idx="7">
                    <c:v>B-Cities</c:v>
                  </c:pt>
                  <c:pt idx="8">
                    <c:v>A-Cities</c:v>
                  </c:pt>
                  <c:pt idx="9">
                    <c:v>B-Cities</c:v>
                  </c:pt>
                </c:lvl>
                <c:lvl>
                  <c:pt idx="0">
                    <c:v>2021</c:v>
                  </c:pt>
                  <c:pt idx="2">
                    <c:v>2022</c:v>
                  </c:pt>
                  <c:pt idx="4">
                    <c:v>2023</c:v>
                  </c:pt>
                  <c:pt idx="6">
                    <c:v>2024</c:v>
                  </c:pt>
                  <c:pt idx="8">
                    <c:v>2025</c:v>
                  </c:pt>
                </c:lvl>
              </c:multiLvlStrCache>
            </c:multiLvlStrRef>
          </c:cat>
          <c:val>
            <c:numRef>
              <c:f>Tabelle1!$C$2:$C$11</c:f>
              <c:numCache>
                <c:formatCode>General</c:formatCode>
                <c:ptCount val="10"/>
                <c:pt idx="0">
                  <c:v>1550.1879999999996</c:v>
                </c:pt>
                <c:pt idx="2">
                  <c:v>1103.66067</c:v>
                </c:pt>
                <c:pt idx="4">
                  <c:v>910.86825000000022</c:v>
                </c:pt>
                <c:pt idx="6">
                  <c:v>552.09895000000029</c:v>
                </c:pt>
                <c:pt idx="8">
                  <c:v>350.63074999999981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1C-6F46-83BC-41260360FC15}"/>
            </c:ext>
          </c:extLst>
        </c:ser>
        <c:ser>
          <c:idx val="1"/>
          <c:order val="1"/>
          <c:tx>
            <c:strRef>
              <c:f>Tabelle1!$D$1</c:f>
              <c:strCache>
                <c:ptCount val="1"/>
                <c:pt idx="0">
                  <c:v>thereof speculative (A-Cities)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Tabelle1!$A$2:$B$11</c:f>
              <c:multiLvlStrCache>
                <c:ptCount val="10"/>
                <c:lvl>
                  <c:pt idx="0">
                    <c:v>A-Cities</c:v>
                  </c:pt>
                  <c:pt idx="1">
                    <c:v>B-Cities</c:v>
                  </c:pt>
                  <c:pt idx="2">
                    <c:v>A-Cities</c:v>
                  </c:pt>
                  <c:pt idx="3">
                    <c:v>B-Cities</c:v>
                  </c:pt>
                  <c:pt idx="4">
                    <c:v>A-Cities</c:v>
                  </c:pt>
                  <c:pt idx="5">
                    <c:v>B-Cities</c:v>
                  </c:pt>
                  <c:pt idx="6">
                    <c:v>A-Cities</c:v>
                  </c:pt>
                  <c:pt idx="7">
                    <c:v>B-Cities</c:v>
                  </c:pt>
                  <c:pt idx="8">
                    <c:v>A-Cities</c:v>
                  </c:pt>
                  <c:pt idx="9">
                    <c:v>B-Cities</c:v>
                  </c:pt>
                </c:lvl>
                <c:lvl>
                  <c:pt idx="0">
                    <c:v>2021</c:v>
                  </c:pt>
                  <c:pt idx="2">
                    <c:v>2022</c:v>
                  </c:pt>
                  <c:pt idx="4">
                    <c:v>2023</c:v>
                  </c:pt>
                  <c:pt idx="6">
                    <c:v>2024</c:v>
                  </c:pt>
                  <c:pt idx="8">
                    <c:v>2025</c:v>
                  </c:pt>
                </c:lvl>
              </c:multiLvlStrCache>
            </c:multiLvlStrRef>
          </c:cat>
          <c:val>
            <c:numRef>
              <c:f>Tabelle1!$D$2:$D$11</c:f>
              <c:numCache>
                <c:formatCode>General</c:formatCode>
                <c:ptCount val="10"/>
                <c:pt idx="0">
                  <c:v>419.96400000000006</c:v>
                </c:pt>
                <c:pt idx="2">
                  <c:v>992.94029999999998</c:v>
                </c:pt>
                <c:pt idx="4">
                  <c:v>1082.8704</c:v>
                </c:pt>
                <c:pt idx="6">
                  <c:v>1124.0481499999999</c:v>
                </c:pt>
                <c:pt idx="8">
                  <c:v>1119.3808000000001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1C-6F46-83BC-41260360FC15}"/>
            </c:ext>
          </c:extLst>
        </c:ser>
        <c:ser>
          <c:idx val="2"/>
          <c:order val="2"/>
          <c:tx>
            <c:strRef>
              <c:f>Tabelle1!$E$1</c:f>
              <c:strCache>
                <c:ptCount val="1"/>
                <c:pt idx="0">
                  <c:v>Completion Volume B-Cities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Tabelle1!$A$2:$B$11</c:f>
              <c:multiLvlStrCache>
                <c:ptCount val="10"/>
                <c:lvl>
                  <c:pt idx="0">
                    <c:v>A-Cities</c:v>
                  </c:pt>
                  <c:pt idx="1">
                    <c:v>B-Cities</c:v>
                  </c:pt>
                  <c:pt idx="2">
                    <c:v>A-Cities</c:v>
                  </c:pt>
                  <c:pt idx="3">
                    <c:v>B-Cities</c:v>
                  </c:pt>
                  <c:pt idx="4">
                    <c:v>A-Cities</c:v>
                  </c:pt>
                  <c:pt idx="5">
                    <c:v>B-Cities</c:v>
                  </c:pt>
                  <c:pt idx="6">
                    <c:v>A-Cities</c:v>
                  </c:pt>
                  <c:pt idx="7">
                    <c:v>B-Cities</c:v>
                  </c:pt>
                  <c:pt idx="8">
                    <c:v>A-Cities</c:v>
                  </c:pt>
                  <c:pt idx="9">
                    <c:v>B-Cities</c:v>
                  </c:pt>
                </c:lvl>
                <c:lvl>
                  <c:pt idx="0">
                    <c:v>2021</c:v>
                  </c:pt>
                  <c:pt idx="2">
                    <c:v>2022</c:v>
                  </c:pt>
                  <c:pt idx="4">
                    <c:v>2023</c:v>
                  </c:pt>
                  <c:pt idx="6">
                    <c:v>2024</c:v>
                  </c:pt>
                  <c:pt idx="8">
                    <c:v>2025</c:v>
                  </c:pt>
                </c:lvl>
              </c:multiLvlStrCache>
            </c:multiLvlStrRef>
          </c:cat>
          <c:val>
            <c:numRef>
              <c:f>Tabelle1!$E$2:$E$11</c:f>
              <c:numCache>
                <c:formatCode>General</c:formatCode>
                <c:ptCount val="10"/>
                <c:pt idx="1">
                  <c:v>501.23799999999994</c:v>
                </c:pt>
                <c:pt idx="3">
                  <c:v>631.99445000000003</c:v>
                </c:pt>
                <c:pt idx="5">
                  <c:v>350.27096999999992</c:v>
                </c:pt>
                <c:pt idx="7">
                  <c:v>211.16800000000001</c:v>
                </c:pt>
                <c:pt idx="9">
                  <c:v>212.32999999999998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1C-6F46-83BC-41260360FC15}"/>
            </c:ext>
          </c:extLst>
        </c:ser>
        <c:ser>
          <c:idx val="3"/>
          <c:order val="3"/>
          <c:tx>
            <c:strRef>
              <c:f>Tabelle1!$F$1</c:f>
              <c:strCache>
                <c:ptCount val="1"/>
                <c:pt idx="0">
                  <c:v>thereof speculative (B-Cities)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Tabelle1!$A$2:$B$11</c:f>
              <c:multiLvlStrCache>
                <c:ptCount val="10"/>
                <c:lvl>
                  <c:pt idx="0">
                    <c:v>A-Cities</c:v>
                  </c:pt>
                  <c:pt idx="1">
                    <c:v>B-Cities</c:v>
                  </c:pt>
                  <c:pt idx="2">
                    <c:v>A-Cities</c:v>
                  </c:pt>
                  <c:pt idx="3">
                    <c:v>B-Cities</c:v>
                  </c:pt>
                  <c:pt idx="4">
                    <c:v>A-Cities</c:v>
                  </c:pt>
                  <c:pt idx="5">
                    <c:v>B-Cities</c:v>
                  </c:pt>
                  <c:pt idx="6">
                    <c:v>A-Cities</c:v>
                  </c:pt>
                  <c:pt idx="7">
                    <c:v>B-Cities</c:v>
                  </c:pt>
                  <c:pt idx="8">
                    <c:v>A-Cities</c:v>
                  </c:pt>
                  <c:pt idx="9">
                    <c:v>B-Cities</c:v>
                  </c:pt>
                </c:lvl>
                <c:lvl>
                  <c:pt idx="0">
                    <c:v>2021</c:v>
                  </c:pt>
                  <c:pt idx="2">
                    <c:v>2022</c:v>
                  </c:pt>
                  <c:pt idx="4">
                    <c:v>2023</c:v>
                  </c:pt>
                  <c:pt idx="6">
                    <c:v>2024</c:v>
                  </c:pt>
                  <c:pt idx="8">
                    <c:v>2025</c:v>
                  </c:pt>
                </c:lvl>
              </c:multiLvlStrCache>
            </c:multiLvlStrRef>
          </c:cat>
          <c:val>
            <c:numRef>
              <c:f>Tabelle1!$F$2:$F$11</c:f>
              <c:numCache>
                <c:formatCode>General</c:formatCode>
                <c:ptCount val="10"/>
                <c:pt idx="1">
                  <c:v>115.41200000000001</c:v>
                </c:pt>
                <c:pt idx="3">
                  <c:v>362.49990000000003</c:v>
                </c:pt>
                <c:pt idx="5">
                  <c:v>302.03560000000004</c:v>
                </c:pt>
                <c:pt idx="7">
                  <c:v>356.34109999999998</c:v>
                </c:pt>
                <c:pt idx="9">
                  <c:v>246.69509999999997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71C-6F46-83BC-41260360FC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78185343"/>
        <c:axId val="1878186991"/>
      </c:barChart>
      <c:catAx>
        <c:axId val="1878185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878186991"/>
        <c:crosses val="autoZero"/>
        <c:auto val="1"/>
        <c:lblAlgn val="ctr"/>
        <c:lblOffset val="100"/>
        <c:noMultiLvlLbl val="0"/>
      </c:catAx>
      <c:valAx>
        <c:axId val="1878186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>
                    <a:solidFill>
                      <a:schemeClr val="tx1"/>
                    </a:solidFill>
                  </a:rPr>
                  <a:t>In 1000 </a:t>
                </a:r>
                <a:r>
                  <a:rPr lang="de-DE" sz="1000" dirty="0" err="1">
                    <a:solidFill>
                      <a:schemeClr val="tx1"/>
                    </a:solidFill>
                  </a:rPr>
                  <a:t>sqm</a:t>
                </a:r>
                <a:r>
                  <a:rPr lang="de-DE" sz="1000" dirty="0">
                    <a:solidFill>
                      <a:schemeClr val="tx1"/>
                    </a:solidFill>
                  </a:rPr>
                  <a:t> total </a:t>
                </a:r>
                <a:r>
                  <a:rPr lang="de-DE" sz="1000" dirty="0" err="1">
                    <a:solidFill>
                      <a:schemeClr val="tx1"/>
                    </a:solidFill>
                  </a:rPr>
                  <a:t>leasable</a:t>
                </a:r>
                <a:r>
                  <a:rPr lang="de-DE" sz="1000" dirty="0">
                    <a:solidFill>
                      <a:schemeClr val="tx1"/>
                    </a:solidFill>
                  </a:rPr>
                  <a:t> </a:t>
                </a:r>
                <a:r>
                  <a:rPr lang="de-DE" sz="1000" dirty="0" err="1">
                    <a:solidFill>
                      <a:schemeClr val="tx1"/>
                    </a:solidFill>
                  </a:rPr>
                  <a:t>area</a:t>
                </a:r>
                <a:r>
                  <a:rPr lang="de-DE" sz="1000" dirty="0">
                    <a:solidFill>
                      <a:schemeClr val="tx1"/>
                    </a:solidFill>
                  </a:rPr>
                  <a:t> </a:t>
                </a:r>
              </a:p>
            </c:rich>
          </c:tx>
          <c:layout>
            <c:manualLayout>
              <c:xMode val="edge"/>
              <c:yMode val="edge"/>
              <c:x val="1.8565793884310546E-2"/>
              <c:y val="9.519253330768599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JP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8781853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2260863438060493E-2"/>
          <c:y val="0.88041361309937871"/>
          <c:w val="0.93961365898612947"/>
          <c:h val="0.103791715964556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813462371461292E-2"/>
          <c:y val="0.15558583083672822"/>
          <c:w val="0.873818037251749"/>
          <c:h val="0.65640246186129958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 A-Cities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1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094F-0749-9C8D-6583BCDE3F55}"/>
              </c:ext>
            </c:extLst>
          </c:dPt>
          <c:dPt>
            <c:idx val="12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094F-0749-9C8D-6583BCDE3F55}"/>
              </c:ext>
            </c:extLst>
          </c:dPt>
          <c:dPt>
            <c:idx val="13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4F-0749-9C8D-6583BCDE3F55}"/>
              </c:ext>
            </c:extLst>
          </c:dPt>
          <c:dPt>
            <c:idx val="14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4F-0749-9C8D-6583BCDE3F55}"/>
              </c:ext>
            </c:extLst>
          </c:dPt>
          <c:dPt>
            <c:idx val="15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094F-0749-9C8D-6583BCDE3F55}"/>
              </c:ext>
            </c:extLst>
          </c:dPt>
          <c:cat>
            <c:strRef>
              <c:f>Tabelle1!$A$2:$A$17</c:f>
              <c:strCache>
                <c:ptCount val="16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</c:strCache>
            </c:strRef>
          </c:cat>
          <c:val>
            <c:numRef>
              <c:f>Tabelle1!$B$2:$B$17</c:f>
              <c:numCache>
                <c:formatCode>0.00</c:formatCode>
                <c:ptCount val="16"/>
                <c:pt idx="0">
                  <c:v>23.071428571428573</c:v>
                </c:pt>
                <c:pt idx="1">
                  <c:v>23.857142857142858</c:v>
                </c:pt>
                <c:pt idx="2">
                  <c:v>24.557142857142857</c:v>
                </c:pt>
                <c:pt idx="3">
                  <c:v>25.4</c:v>
                </c:pt>
                <c:pt idx="4">
                  <c:v>25.714285714285715</c:v>
                </c:pt>
                <c:pt idx="5">
                  <c:v>26.12857142857143</c:v>
                </c:pt>
                <c:pt idx="6">
                  <c:v>27.057142857142853</c:v>
                </c:pt>
                <c:pt idx="7">
                  <c:v>28.271428571428572</c:v>
                </c:pt>
                <c:pt idx="8">
                  <c:v>29.571428571428573</c:v>
                </c:pt>
                <c:pt idx="9">
                  <c:v>31.785714285714285</c:v>
                </c:pt>
                <c:pt idx="10">
                  <c:v>32.214285714285715</c:v>
                </c:pt>
                <c:pt idx="11">
                  <c:v>32.418903963250095</c:v>
                </c:pt>
                <c:pt idx="12">
                  <c:v>32.838595392287871</c:v>
                </c:pt>
                <c:pt idx="13">
                  <c:v>32.928613673471304</c:v>
                </c:pt>
                <c:pt idx="14">
                  <c:v>33.046751270270896</c:v>
                </c:pt>
                <c:pt idx="15">
                  <c:v>33.243653296082179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E4-AA46-A233-87C262FA97B2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 B-Städte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dPt>
            <c:idx val="11"/>
            <c:marker>
              <c:symbol val="none"/>
            </c:marker>
            <c:bubble3D val="0"/>
            <c:spPr>
              <a:ln w="38100" cap="rnd">
                <a:solidFill>
                  <a:schemeClr val="tx2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094F-0749-9C8D-6583BCDE3F55}"/>
              </c:ext>
            </c:extLst>
          </c:dPt>
          <c:dPt>
            <c:idx val="12"/>
            <c:marker>
              <c:symbol val="none"/>
            </c:marker>
            <c:bubble3D val="0"/>
            <c:spPr>
              <a:ln w="38100" cap="rnd">
                <a:solidFill>
                  <a:schemeClr val="tx2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094F-0749-9C8D-6583BCDE3F55}"/>
              </c:ext>
            </c:extLst>
          </c:dPt>
          <c:dPt>
            <c:idx val="13"/>
            <c:marker>
              <c:symbol val="none"/>
            </c:marker>
            <c:bubble3D val="0"/>
            <c:spPr>
              <a:ln w="38100" cap="rnd">
                <a:solidFill>
                  <a:schemeClr val="tx2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094F-0749-9C8D-6583BCDE3F55}"/>
              </c:ext>
            </c:extLst>
          </c:dPt>
          <c:dPt>
            <c:idx val="14"/>
            <c:marker>
              <c:symbol val="none"/>
            </c:marker>
            <c:bubble3D val="0"/>
            <c:spPr>
              <a:ln w="38100" cap="rnd">
                <a:solidFill>
                  <a:schemeClr val="tx2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094F-0749-9C8D-6583BCDE3F55}"/>
              </c:ext>
            </c:extLst>
          </c:dPt>
          <c:dPt>
            <c:idx val="15"/>
            <c:marker>
              <c:symbol val="none"/>
            </c:marker>
            <c:bubble3D val="0"/>
            <c:spPr>
              <a:ln w="38100" cap="rnd">
                <a:solidFill>
                  <a:schemeClr val="tx2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094F-0749-9C8D-6583BCDE3F55}"/>
              </c:ext>
            </c:extLst>
          </c:dPt>
          <c:cat>
            <c:strRef>
              <c:f>Tabelle1!$A$2:$A$17</c:f>
              <c:strCache>
                <c:ptCount val="16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</c:strCache>
            </c:strRef>
          </c:cat>
          <c:val>
            <c:numRef>
              <c:f>Tabelle1!$C$2:$C$17</c:f>
              <c:numCache>
                <c:formatCode>0.00</c:formatCode>
                <c:ptCount val="16"/>
                <c:pt idx="0">
                  <c:v>12.503571428571428</c:v>
                </c:pt>
                <c:pt idx="1">
                  <c:v>12.846428571428572</c:v>
                </c:pt>
                <c:pt idx="2">
                  <c:v>13.06785714285714</c:v>
                </c:pt>
                <c:pt idx="3">
                  <c:v>13.353571428571428</c:v>
                </c:pt>
                <c:pt idx="4">
                  <c:v>13.492857142857142</c:v>
                </c:pt>
                <c:pt idx="5">
                  <c:v>13.721428571428573</c:v>
                </c:pt>
                <c:pt idx="6">
                  <c:v>14.057142857142859</c:v>
                </c:pt>
                <c:pt idx="7">
                  <c:v>14.278571428571428</c:v>
                </c:pt>
                <c:pt idx="8">
                  <c:v>14.928571428571429</c:v>
                </c:pt>
                <c:pt idx="9">
                  <c:v>15.928571428571429</c:v>
                </c:pt>
                <c:pt idx="10">
                  <c:v>15.964285714285717</c:v>
                </c:pt>
                <c:pt idx="11">
                  <c:v>16.263773284675995</c:v>
                </c:pt>
                <c:pt idx="12">
                  <c:v>16.471249062281181</c:v>
                </c:pt>
                <c:pt idx="13">
                  <c:v>16.619705056844747</c:v>
                </c:pt>
                <c:pt idx="14">
                  <c:v>16.738489841797897</c:v>
                </c:pt>
                <c:pt idx="15">
                  <c:v>16.819210664773625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E4-AA46-A233-87C262FA97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02099087"/>
        <c:axId val="971793231"/>
      </c:lineChart>
      <c:catAx>
        <c:axId val="1002099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971793231"/>
        <c:crosses val="autoZero"/>
        <c:auto val="1"/>
        <c:lblAlgn val="ctr"/>
        <c:lblOffset val="100"/>
        <c:tickLblSkip val="1"/>
        <c:tickMarkSkip val="3"/>
        <c:noMultiLvlLbl val="0"/>
      </c:catAx>
      <c:valAx>
        <c:axId val="971793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00209908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523441069489523E-2"/>
          <c:y val="0.91049231974345435"/>
          <c:w val="0.94283334025597965"/>
          <c:h val="7.1956124981446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de-DE" sz="12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Vacancy</a:t>
            </a:r>
            <a:r>
              <a:rPr lang="de-DE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rate in %</a:t>
            </a:r>
            <a:endParaRPr lang="de-DE" sz="12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200" b="0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JP"/>
        </a:p>
      </c:txPr>
    </c:title>
    <c:autoTitleDeleted val="0"/>
    <c:plotArea>
      <c:layout>
        <c:manualLayout>
          <c:layoutTarget val="inner"/>
          <c:xMode val="edge"/>
          <c:yMode val="edge"/>
          <c:x val="0.1121800923952368"/>
          <c:y val="0.15658944811552958"/>
          <c:w val="0.84142364378263812"/>
          <c:h val="0.65469014871280762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 A-Cities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1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B6EC-7849-B3AB-8017738D71A7}"/>
              </c:ext>
            </c:extLst>
          </c:dPt>
          <c:dPt>
            <c:idx val="12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B6EC-7849-B3AB-8017738D71A7}"/>
              </c:ext>
            </c:extLst>
          </c:dPt>
          <c:dPt>
            <c:idx val="13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B6EC-7849-B3AB-8017738D71A7}"/>
              </c:ext>
            </c:extLst>
          </c:dPt>
          <c:dPt>
            <c:idx val="14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B6EC-7849-B3AB-8017738D71A7}"/>
              </c:ext>
            </c:extLst>
          </c:dPt>
          <c:dPt>
            <c:idx val="15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B6EC-7849-B3AB-8017738D71A7}"/>
              </c:ext>
            </c:extLst>
          </c:dPt>
          <c:cat>
            <c:strRef>
              <c:f>Tabelle1!$A$2:$A$17</c:f>
              <c:strCache>
                <c:ptCount val="16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</c:strCache>
            </c:strRef>
          </c:cat>
          <c:val>
            <c:numRef>
              <c:f>Tabelle1!$B$2:$B$17</c:f>
              <c:numCache>
                <c:formatCode>General</c:formatCode>
                <c:ptCount val="16"/>
                <c:pt idx="0">
                  <c:v>0.10131214624618549</c:v>
                </c:pt>
                <c:pt idx="1">
                  <c:v>8.9864819705890983E-2</c:v>
                </c:pt>
                <c:pt idx="2">
                  <c:v>7.9842003952180954E-2</c:v>
                </c:pt>
                <c:pt idx="3">
                  <c:v>7.6504161743128948E-2</c:v>
                </c:pt>
                <c:pt idx="4">
                  <c:v>6.8479704078198575E-2</c:v>
                </c:pt>
                <c:pt idx="5">
                  <c:v>5.7651161007821979E-2</c:v>
                </c:pt>
                <c:pt idx="6">
                  <c:v>5.0853425789916133E-2</c:v>
                </c:pt>
                <c:pt idx="7">
                  <c:v>4.1011498697000111E-2</c:v>
                </c:pt>
                <c:pt idx="8">
                  <c:v>3.3887081340149935E-2</c:v>
                </c:pt>
                <c:pt idx="9">
                  <c:v>2.8633705797459223E-2</c:v>
                </c:pt>
                <c:pt idx="10">
                  <c:v>3.4429239071820827E-2</c:v>
                </c:pt>
                <c:pt idx="11">
                  <c:v>4.3629212122925407E-2</c:v>
                </c:pt>
                <c:pt idx="12">
                  <c:v>4.3085624307322726E-2</c:v>
                </c:pt>
                <c:pt idx="13">
                  <c:v>4.5188187039403263E-2</c:v>
                </c:pt>
                <c:pt idx="14">
                  <c:v>4.4461217755084846E-2</c:v>
                </c:pt>
                <c:pt idx="15">
                  <c:v>4.3489351299153343E-2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86A-D44B-A2EE-301587EA27C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 B-Cities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dPt>
            <c:idx val="11"/>
            <c:marker>
              <c:symbol val="none"/>
            </c:marker>
            <c:bubble3D val="0"/>
            <c:spPr>
              <a:ln w="38100" cap="rnd">
                <a:solidFill>
                  <a:schemeClr val="tx2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B6EC-7849-B3AB-8017738D71A7}"/>
              </c:ext>
            </c:extLst>
          </c:dPt>
          <c:dPt>
            <c:idx val="12"/>
            <c:marker>
              <c:symbol val="none"/>
            </c:marker>
            <c:bubble3D val="0"/>
            <c:spPr>
              <a:ln w="38100" cap="rnd">
                <a:solidFill>
                  <a:schemeClr val="tx2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B6EC-7849-B3AB-8017738D71A7}"/>
              </c:ext>
            </c:extLst>
          </c:dPt>
          <c:dPt>
            <c:idx val="13"/>
            <c:marker>
              <c:symbol val="none"/>
            </c:marker>
            <c:bubble3D val="0"/>
            <c:spPr>
              <a:ln w="38100" cap="rnd">
                <a:solidFill>
                  <a:schemeClr val="tx2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B6EC-7849-B3AB-8017738D71A7}"/>
              </c:ext>
            </c:extLst>
          </c:dPt>
          <c:dPt>
            <c:idx val="14"/>
            <c:marker>
              <c:symbol val="none"/>
            </c:marker>
            <c:bubble3D val="0"/>
            <c:spPr>
              <a:ln w="38100" cap="rnd">
                <a:solidFill>
                  <a:schemeClr val="tx2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B6EC-7849-B3AB-8017738D71A7}"/>
              </c:ext>
            </c:extLst>
          </c:dPt>
          <c:dPt>
            <c:idx val="15"/>
            <c:marker>
              <c:symbol val="none"/>
            </c:marker>
            <c:bubble3D val="0"/>
            <c:spPr>
              <a:ln w="38100" cap="rnd">
                <a:solidFill>
                  <a:schemeClr val="tx2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B6EC-7849-B3AB-8017738D71A7}"/>
              </c:ext>
            </c:extLst>
          </c:dPt>
          <c:cat>
            <c:strRef>
              <c:f>Tabelle1!$A$2:$A$17</c:f>
              <c:strCache>
                <c:ptCount val="16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</c:strCache>
            </c:strRef>
          </c:cat>
          <c:val>
            <c:numRef>
              <c:f>Tabelle1!$C$2:$C$17</c:f>
              <c:numCache>
                <c:formatCode>General</c:formatCode>
                <c:ptCount val="16"/>
                <c:pt idx="0">
                  <c:v>6.8741658701413355E-2</c:v>
                </c:pt>
                <c:pt idx="1">
                  <c:v>6.5799349772728777E-2</c:v>
                </c:pt>
                <c:pt idx="2">
                  <c:v>6.3243988509535304E-2</c:v>
                </c:pt>
                <c:pt idx="3">
                  <c:v>6.1068683034535554E-2</c:v>
                </c:pt>
                <c:pt idx="4">
                  <c:v>5.8510157472535455E-2</c:v>
                </c:pt>
                <c:pt idx="5">
                  <c:v>5.5656054331591272E-2</c:v>
                </c:pt>
                <c:pt idx="6">
                  <c:v>5.0929582304709682E-2</c:v>
                </c:pt>
                <c:pt idx="7">
                  <c:v>4.4833698439796246E-2</c:v>
                </c:pt>
                <c:pt idx="8">
                  <c:v>3.6753133614414624E-2</c:v>
                </c:pt>
                <c:pt idx="9">
                  <c:v>3.1339278980762698E-2</c:v>
                </c:pt>
                <c:pt idx="10">
                  <c:v>3.4959545780112705E-2</c:v>
                </c:pt>
                <c:pt idx="11">
                  <c:v>3.6714082795455856E-2</c:v>
                </c:pt>
                <c:pt idx="12">
                  <c:v>3.6410447279850815E-2</c:v>
                </c:pt>
                <c:pt idx="13">
                  <c:v>3.9450556725526845E-2</c:v>
                </c:pt>
                <c:pt idx="14">
                  <c:v>4.1017946310729449E-2</c:v>
                </c:pt>
                <c:pt idx="15">
                  <c:v>4.3122215692975946E-2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86A-D44B-A2EE-301587EA27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02099087"/>
        <c:axId val="971793231"/>
      </c:lineChart>
      <c:catAx>
        <c:axId val="1002099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971793231"/>
        <c:crosses val="autoZero"/>
        <c:auto val="1"/>
        <c:lblAlgn val="ctr"/>
        <c:lblOffset val="100"/>
        <c:tickLblSkip val="1"/>
        <c:noMultiLvlLbl val="0"/>
      </c:catAx>
      <c:valAx>
        <c:axId val="971793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00209908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JP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200" b="1" dirty="0">
                <a:solidFill>
                  <a:schemeClr val="tx1"/>
                </a:solidFill>
              </a:rPr>
              <a:t>Net initial </a:t>
            </a:r>
            <a:r>
              <a:rPr lang="de-DE" sz="1200" b="1" dirty="0" err="1">
                <a:solidFill>
                  <a:schemeClr val="tx1"/>
                </a:solidFill>
              </a:rPr>
              <a:t>return</a:t>
            </a:r>
            <a:r>
              <a:rPr lang="de-DE" sz="1200" b="1" dirty="0">
                <a:solidFill>
                  <a:schemeClr val="tx1"/>
                </a:solidFill>
              </a:rPr>
              <a:t> </a:t>
            </a:r>
            <a:r>
              <a:rPr lang="de-DE" sz="1200" b="1" dirty="0" err="1">
                <a:solidFill>
                  <a:schemeClr val="tx1"/>
                </a:solidFill>
              </a:rPr>
              <a:t>for</a:t>
            </a:r>
            <a:r>
              <a:rPr lang="de-DE" sz="1200" b="1" dirty="0">
                <a:solidFill>
                  <a:schemeClr val="tx1"/>
                </a:solidFill>
              </a:rPr>
              <a:t> </a:t>
            </a:r>
            <a:r>
              <a:rPr lang="de-DE" sz="1200" b="1" dirty="0" err="1">
                <a:solidFill>
                  <a:schemeClr val="tx1"/>
                </a:solidFill>
              </a:rPr>
              <a:t>central</a:t>
            </a:r>
            <a:r>
              <a:rPr lang="de-DE" sz="1200" b="1" dirty="0">
                <a:solidFill>
                  <a:schemeClr val="tx1"/>
                </a:solidFill>
              </a:rPr>
              <a:t> </a:t>
            </a:r>
            <a:r>
              <a:rPr lang="de-DE" sz="1200" b="1" dirty="0" err="1">
                <a:solidFill>
                  <a:schemeClr val="tx1"/>
                </a:solidFill>
              </a:rPr>
              <a:t>office</a:t>
            </a:r>
            <a:r>
              <a:rPr lang="de-DE" sz="1200" b="1" dirty="0">
                <a:solidFill>
                  <a:schemeClr val="tx1"/>
                </a:solidFill>
              </a:rPr>
              <a:t> </a:t>
            </a:r>
            <a:r>
              <a:rPr lang="de-DE" sz="1200" b="1" dirty="0" err="1">
                <a:solidFill>
                  <a:schemeClr val="tx1"/>
                </a:solidFill>
              </a:rPr>
              <a:t>locations</a:t>
            </a:r>
            <a:r>
              <a:rPr lang="de-DE" sz="1200" b="1" dirty="0">
                <a:solidFill>
                  <a:schemeClr val="tx1"/>
                </a:solidFill>
              </a:rPr>
              <a:t> 2010-2025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JP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A-Cities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2"/>
            <c:marker>
              <c:symbol val="none"/>
            </c:marker>
            <c:bubble3D val="0"/>
            <c:spPr>
              <a:ln w="4445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55B6-9949-820F-F074897DD605}"/>
              </c:ext>
            </c:extLst>
          </c:dPt>
          <c:dPt>
            <c:idx val="13"/>
            <c:marker>
              <c:symbol val="none"/>
            </c:marker>
            <c:bubble3D val="0"/>
            <c:spPr>
              <a:ln w="4445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55B6-9949-820F-F074897DD605}"/>
              </c:ext>
            </c:extLst>
          </c:dPt>
          <c:dPt>
            <c:idx val="14"/>
            <c:marker>
              <c:symbol val="none"/>
            </c:marker>
            <c:bubble3D val="0"/>
            <c:spPr>
              <a:ln w="4445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55B6-9949-820F-F074897DD605}"/>
              </c:ext>
            </c:extLst>
          </c:dPt>
          <c:dPt>
            <c:idx val="15"/>
            <c:marker>
              <c:symbol val="none"/>
            </c:marker>
            <c:bubble3D val="0"/>
            <c:spPr>
              <a:ln w="44450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55B6-9949-820F-F074897DD605}"/>
              </c:ext>
            </c:extLst>
          </c:dPt>
          <c:cat>
            <c:numRef>
              <c:f>Tabelle1!$A$2:$A$17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Tabelle1!$B$2:$B$17</c:f>
              <c:numCache>
                <c:formatCode>0.0</c:formatCode>
                <c:ptCount val="16"/>
                <c:pt idx="0">
                  <c:v>5.1857142857142851</c:v>
                </c:pt>
                <c:pt idx="1">
                  <c:v>5.0285714285714294</c:v>
                </c:pt>
                <c:pt idx="2">
                  <c:v>4.9071428571428575</c:v>
                </c:pt>
                <c:pt idx="3">
                  <c:v>4.8357142857142863</c:v>
                </c:pt>
                <c:pt idx="4">
                  <c:v>4.7071428571428564</c:v>
                </c:pt>
                <c:pt idx="5">
                  <c:v>4.2714285714285714</c:v>
                </c:pt>
                <c:pt idx="6">
                  <c:v>3.7642857142857138</c:v>
                </c:pt>
                <c:pt idx="7">
                  <c:v>3.3</c:v>
                </c:pt>
                <c:pt idx="8">
                  <c:v>3.0714285714285716</c:v>
                </c:pt>
                <c:pt idx="9">
                  <c:v>2.9</c:v>
                </c:pt>
                <c:pt idx="10">
                  <c:v>2.8714285714285714</c:v>
                </c:pt>
                <c:pt idx="11">
                  <c:v>2.775137381231199</c:v>
                </c:pt>
                <c:pt idx="12">
                  <c:v>2.8133380490756972</c:v>
                </c:pt>
                <c:pt idx="13">
                  <c:v>2.8898064784792199</c:v>
                </c:pt>
                <c:pt idx="14">
                  <c:v>2.9852957442063599</c:v>
                </c:pt>
                <c:pt idx="15">
                  <c:v>3.0945644735846645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01-AF46-A945-A96F5660A444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B-Cities</c:v>
                </c:pt>
              </c:strCache>
            </c:strRef>
          </c:tx>
          <c:spPr>
            <a:ln w="44450" cap="rnd">
              <a:solidFill>
                <a:schemeClr val="accent2">
                  <a:alpha val="5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12"/>
            <c:marker>
              <c:symbol val="none"/>
            </c:marker>
            <c:bubble3D val="0"/>
            <c:spPr>
              <a:ln w="44450" cap="rnd">
                <a:solidFill>
                  <a:schemeClr val="accent2">
                    <a:alpha val="50000"/>
                  </a:schemeClr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55B6-9949-820F-F074897DD605}"/>
              </c:ext>
            </c:extLst>
          </c:dPt>
          <c:dPt>
            <c:idx val="13"/>
            <c:marker>
              <c:symbol val="none"/>
            </c:marker>
            <c:bubble3D val="0"/>
            <c:spPr>
              <a:ln w="44450" cap="rnd">
                <a:solidFill>
                  <a:schemeClr val="accent2">
                    <a:alpha val="50000"/>
                  </a:schemeClr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55B6-9949-820F-F074897DD605}"/>
              </c:ext>
            </c:extLst>
          </c:dPt>
          <c:dPt>
            <c:idx val="14"/>
            <c:marker>
              <c:symbol val="none"/>
            </c:marker>
            <c:bubble3D val="0"/>
            <c:spPr>
              <a:ln w="44450" cap="rnd">
                <a:solidFill>
                  <a:schemeClr val="accent2">
                    <a:alpha val="50000"/>
                  </a:schemeClr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55B6-9949-820F-F074897DD605}"/>
              </c:ext>
            </c:extLst>
          </c:dPt>
          <c:dPt>
            <c:idx val="15"/>
            <c:marker>
              <c:symbol val="none"/>
            </c:marker>
            <c:bubble3D val="0"/>
            <c:spPr>
              <a:ln w="44450" cap="rnd">
                <a:solidFill>
                  <a:schemeClr val="accent2">
                    <a:alpha val="50000"/>
                  </a:schemeClr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55B6-9949-820F-F074897DD605}"/>
              </c:ext>
            </c:extLst>
          </c:dPt>
          <c:cat>
            <c:numRef>
              <c:f>Tabelle1!$A$2:$A$17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Tabelle1!$C$2:$C$17</c:f>
              <c:numCache>
                <c:formatCode>0.0</c:formatCode>
                <c:ptCount val="16"/>
                <c:pt idx="0">
                  <c:v>6.2714285714285722</c:v>
                </c:pt>
                <c:pt idx="1">
                  <c:v>6.1857142857142851</c:v>
                </c:pt>
                <c:pt idx="2">
                  <c:v>6.1285714285714281</c:v>
                </c:pt>
                <c:pt idx="3">
                  <c:v>6.0285714285714276</c:v>
                </c:pt>
                <c:pt idx="4">
                  <c:v>5.7071428571428573</c:v>
                </c:pt>
                <c:pt idx="5">
                  <c:v>5.3642857142857139</c:v>
                </c:pt>
                <c:pt idx="6">
                  <c:v>5.0571428571428569</c:v>
                </c:pt>
                <c:pt idx="7">
                  <c:v>4.5785714285714283</c:v>
                </c:pt>
                <c:pt idx="8">
                  <c:v>4.3857142857142852</c:v>
                </c:pt>
                <c:pt idx="9">
                  <c:v>4.0571428571428578</c:v>
                </c:pt>
                <c:pt idx="10">
                  <c:v>4.0071428571428571</c:v>
                </c:pt>
                <c:pt idx="11">
                  <c:v>3.95011201147511</c:v>
                </c:pt>
                <c:pt idx="12">
                  <c:v>3.9838928486356258</c:v>
                </c:pt>
                <c:pt idx="13">
                  <c:v>4.0573115925863865</c:v>
                </c:pt>
                <c:pt idx="14">
                  <c:v>4.1345817728856122</c:v>
                </c:pt>
                <c:pt idx="15">
                  <c:v>4.2359762042332223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901-AF46-A945-A96F5660A4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66884352"/>
        <c:axId val="1266886000"/>
      </c:lineChart>
      <c:catAx>
        <c:axId val="126688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266886000"/>
        <c:crosses val="autoZero"/>
        <c:auto val="1"/>
        <c:lblAlgn val="ctr"/>
        <c:lblOffset val="100"/>
        <c:tickLblSkip val="3"/>
        <c:noMultiLvlLbl val="0"/>
      </c:catAx>
      <c:valAx>
        <c:axId val="1266886000"/>
        <c:scaling>
          <c:orientation val="minMax"/>
          <c:min val="2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600" dirty="0">
                    <a:solidFill>
                      <a:schemeClr val="tx1"/>
                    </a:solidFill>
                  </a:rPr>
                  <a:t>in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JP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266884352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JP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dirty="0"/>
              <a:t>Investment </a:t>
            </a:r>
            <a:r>
              <a:rPr lang="de-DE" dirty="0" err="1"/>
              <a:t>volume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logistics</a:t>
            </a:r>
            <a:r>
              <a:rPr lang="de-DE" dirty="0"/>
              <a:t> </a:t>
            </a:r>
            <a:r>
              <a:rPr lang="de-DE" dirty="0" err="1"/>
              <a:t>properties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</a:p>
          <a:p>
            <a:pPr>
              <a:defRPr/>
            </a:pPr>
            <a:r>
              <a:rPr lang="de-DE" dirty="0" err="1"/>
              <a:t>property</a:t>
            </a:r>
            <a:r>
              <a:rPr lang="de-DE" dirty="0"/>
              <a:t> type</a:t>
            </a:r>
          </a:p>
        </c:rich>
      </c:tx>
      <c:layout>
        <c:manualLayout>
          <c:xMode val="edge"/>
          <c:yMode val="edge"/>
          <c:x val="0.11905775818477408"/>
          <c:y val="3.15893418721286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JP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Distribution Properties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Tabelle1!$B$1:$G$1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Tabelle1!$B$2:$G$2</c:f>
              <c:numCache>
                <c:formatCode>#,##0</c:formatCode>
                <c:ptCount val="6"/>
                <c:pt idx="0">
                  <c:v>3643402156.6928644</c:v>
                </c:pt>
                <c:pt idx="1">
                  <c:v>5145125303.1488619</c:v>
                </c:pt>
                <c:pt idx="2">
                  <c:v>4786380812.9948626</c:v>
                </c:pt>
                <c:pt idx="3">
                  <c:v>4081759951.3125219</c:v>
                </c:pt>
                <c:pt idx="4">
                  <c:v>3883268038.4141889</c:v>
                </c:pt>
                <c:pt idx="5">
                  <c:v>4871405697.5904942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3B-D94D-BCFA-36D6482155FE}"/>
            </c:ext>
          </c:extLst>
        </c:ser>
        <c:ser>
          <c:idx val="1"/>
          <c:order val="1"/>
          <c:tx>
            <c:strRef>
              <c:f>Tabelle1!$A$3</c:f>
              <c:strCache>
                <c:ptCount val="1"/>
                <c:pt idx="0">
                  <c:v>Fulfillment Center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Tabelle1!$B$1:$G$1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Tabelle1!$B$3:$G$3</c:f>
              <c:numCache>
                <c:formatCode>#,##0</c:formatCode>
                <c:ptCount val="6"/>
                <c:pt idx="0">
                  <c:v>484397644.97142857</c:v>
                </c:pt>
                <c:pt idx="1">
                  <c:v>956517263.31428576</c:v>
                </c:pt>
                <c:pt idx="2">
                  <c:v>173690379.42000002</c:v>
                </c:pt>
                <c:pt idx="3">
                  <c:v>812825229.47368419</c:v>
                </c:pt>
                <c:pt idx="4">
                  <c:v>1022387733.7301279</c:v>
                </c:pt>
                <c:pt idx="5">
                  <c:v>454200869.9818511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3B-D94D-BCFA-36D6482155FE}"/>
            </c:ext>
          </c:extLst>
        </c:ser>
        <c:ser>
          <c:idx val="2"/>
          <c:order val="2"/>
          <c:tx>
            <c:strRef>
              <c:f>Tabelle1!$A$4</c:f>
              <c:strCache>
                <c:ptCount val="1"/>
                <c:pt idx="0">
                  <c:v>Production warehouse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Tabelle1!$B$1:$G$1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Tabelle1!$B$4:$G$4</c:f>
              <c:numCache>
                <c:formatCode>#,##0</c:formatCode>
                <c:ptCount val="6"/>
                <c:pt idx="0">
                  <c:v>128679928.8</c:v>
                </c:pt>
                <c:pt idx="1">
                  <c:v>0</c:v>
                </c:pt>
                <c:pt idx="2">
                  <c:v>52503529.411764711</c:v>
                </c:pt>
                <c:pt idx="3">
                  <c:v>173271592.5</c:v>
                </c:pt>
                <c:pt idx="4">
                  <c:v>106569729.72972973</c:v>
                </c:pt>
                <c:pt idx="5">
                  <c:v>90437586.981280789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3B-D94D-BCFA-36D6482155FE}"/>
            </c:ext>
          </c:extLst>
        </c:ser>
        <c:ser>
          <c:idx val="3"/>
          <c:order val="3"/>
          <c:tx>
            <c:strRef>
              <c:f>Tabelle1!$A$5</c:f>
              <c:strCache>
                <c:ptCount val="1"/>
                <c:pt idx="0">
                  <c:v>Special logistics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Tabelle1!$B$1:$G$1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Tabelle1!$B$5:$G$5</c:f>
              <c:numCache>
                <c:formatCode>#,##0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7560000</c:v>
                </c:pt>
                <c:pt idx="4">
                  <c:v>0</c:v>
                </c:pt>
                <c:pt idx="5">
                  <c:v>29858823.529411759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03B-D94D-BCFA-36D6482155FE}"/>
            </c:ext>
          </c:extLst>
        </c:ser>
        <c:ser>
          <c:idx val="4"/>
          <c:order val="4"/>
          <c:tx>
            <c:strRef>
              <c:f>Tabelle1!$A$6</c:f>
              <c:strCache>
                <c:ptCount val="1"/>
                <c:pt idx="0">
                  <c:v>Cargo handling real estate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Tabelle1!$B$1:$G$1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strCache>
            </c:strRef>
          </c:cat>
          <c:val>
            <c:numRef>
              <c:f>Tabelle1!$B$6:$G$6</c:f>
              <c:numCache>
                <c:formatCode>#,##0</c:formatCode>
                <c:ptCount val="6"/>
                <c:pt idx="0">
                  <c:v>434012104.86000001</c:v>
                </c:pt>
                <c:pt idx="1">
                  <c:v>980778267.06000006</c:v>
                </c:pt>
                <c:pt idx="2">
                  <c:v>576196034.33999991</c:v>
                </c:pt>
                <c:pt idx="3">
                  <c:v>768021353.20259261</c:v>
                </c:pt>
                <c:pt idx="4">
                  <c:v>327351095.1678133</c:v>
                </c:pt>
                <c:pt idx="5">
                  <c:v>381783334.57184309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03B-D94D-BCFA-36D6482155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001643776"/>
        <c:axId val="980378096"/>
      </c:barChart>
      <c:catAx>
        <c:axId val="100164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980378096"/>
        <c:crosses val="autoZero"/>
        <c:auto val="1"/>
        <c:lblAlgn val="ctr"/>
        <c:lblOffset val="100"/>
        <c:noMultiLvlLbl val="0"/>
      </c:catAx>
      <c:valAx>
        <c:axId val="98037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001643776"/>
        <c:crosses val="autoZero"/>
        <c:crossBetween val="between"/>
        <c:dispUnits>
          <c:builtInUnit val="billion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33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dirty="0"/>
                    <a:t>In billions of euros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JP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677098742394056"/>
          <c:y val="0.89620828403544284"/>
          <c:w val="0.72645787896476544"/>
          <c:h val="0.103791715964556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JP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dirty="0"/>
              <a:t>Top </a:t>
            </a:r>
            <a:r>
              <a:rPr lang="de-DE" dirty="0" err="1"/>
              <a:t>rent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large </a:t>
            </a:r>
            <a:r>
              <a:rPr lang="de-DE" dirty="0" err="1"/>
              <a:t>logistics</a:t>
            </a:r>
            <a:r>
              <a:rPr lang="de-DE" dirty="0"/>
              <a:t> </a:t>
            </a:r>
            <a:r>
              <a:rPr lang="de-DE" dirty="0" err="1"/>
              <a:t>areas</a:t>
            </a:r>
            <a:r>
              <a:rPr lang="de-DE" dirty="0"/>
              <a:t> </a:t>
            </a:r>
            <a:r>
              <a:rPr lang="de-DE" baseline="0" dirty="0"/>
              <a:t>(2020 = 100)</a:t>
            </a:r>
            <a:endParaRPr lang="de-D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JP"/>
        </a:p>
      </c:txPr>
    </c:title>
    <c:autoTitleDeleted val="0"/>
    <c:plotArea>
      <c:layout>
        <c:manualLayout>
          <c:layoutTarget val="inner"/>
          <c:xMode val="edge"/>
          <c:yMode val="edge"/>
          <c:x val="6.6458086550807344E-2"/>
          <c:y val="0.18697615377791119"/>
          <c:w val="0.91311954017645103"/>
          <c:h val="0.66781651318336821"/>
        </c:manualLayout>
      </c:layout>
      <c:lineChart>
        <c:grouping val="standar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A-Cities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Tabelle1!$B$1:$P$1</c:f>
              <c:strCache>
                <c:ptCount val="1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strCache>
            </c:strRef>
          </c:cat>
          <c:val>
            <c:numRef>
              <c:f>Tabelle1!$B$2:$P$2</c:f>
              <c:numCache>
                <c:formatCode>General</c:formatCode>
                <c:ptCount val="15"/>
                <c:pt idx="0">
                  <c:v>87.692307692307693</c:v>
                </c:pt>
                <c:pt idx="1">
                  <c:v>88.35164835164835</c:v>
                </c:pt>
                <c:pt idx="2">
                  <c:v>89.010989010989007</c:v>
                </c:pt>
                <c:pt idx="3">
                  <c:v>89.010989010989022</c:v>
                </c:pt>
                <c:pt idx="4">
                  <c:v>89.010989010989022</c:v>
                </c:pt>
                <c:pt idx="5">
                  <c:v>89.230769230769226</c:v>
                </c:pt>
                <c:pt idx="6">
                  <c:v>90.769230769230774</c:v>
                </c:pt>
                <c:pt idx="7">
                  <c:v>94.505494505494511</c:v>
                </c:pt>
                <c:pt idx="8">
                  <c:v>98.901098901098905</c:v>
                </c:pt>
                <c:pt idx="9">
                  <c:v>100</c:v>
                </c:pt>
                <c:pt idx="10">
                  <c:v>104.35161282619711</c:v>
                </c:pt>
                <c:pt idx="11">
                  <c:v>105.96704430747211</c:v>
                </c:pt>
                <c:pt idx="12">
                  <c:v>107.50404843238958</c:v>
                </c:pt>
                <c:pt idx="13">
                  <c:v>108.92480335219805</c:v>
                </c:pt>
                <c:pt idx="14">
                  <c:v>110.44010623679883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08-7A44-B4BC-005DF1103F55}"/>
            </c:ext>
          </c:extLst>
        </c:ser>
        <c:ser>
          <c:idx val="1"/>
          <c:order val="1"/>
          <c:tx>
            <c:strRef>
              <c:f>Tabelle1!$A$3</c:f>
              <c:strCache>
                <c:ptCount val="1"/>
                <c:pt idx="0">
                  <c:v>B-Cities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Tabelle1!$B$1:$P$1</c:f>
              <c:strCache>
                <c:ptCount val="1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strCache>
            </c:strRef>
          </c:cat>
          <c:val>
            <c:numRef>
              <c:f>Tabelle1!$B$3:$P$3</c:f>
              <c:numCache>
                <c:formatCode>General</c:formatCode>
                <c:ptCount val="15"/>
                <c:pt idx="0">
                  <c:v>88.005578800557899</c:v>
                </c:pt>
                <c:pt idx="1">
                  <c:v>88.842398884239898</c:v>
                </c:pt>
                <c:pt idx="2">
                  <c:v>89.470013947001405</c:v>
                </c:pt>
                <c:pt idx="3">
                  <c:v>90.237099023709916</c:v>
                </c:pt>
                <c:pt idx="4">
                  <c:v>91.91073919107393</c:v>
                </c:pt>
                <c:pt idx="5">
                  <c:v>92.887029288702948</c:v>
                </c:pt>
                <c:pt idx="6">
                  <c:v>94.281729428172952</c:v>
                </c:pt>
                <c:pt idx="7">
                  <c:v>97.071129707112974</c:v>
                </c:pt>
                <c:pt idx="8">
                  <c:v>99.442119944211996</c:v>
                </c:pt>
                <c:pt idx="9">
                  <c:v>100</c:v>
                </c:pt>
                <c:pt idx="10">
                  <c:v>102.27487202357236</c:v>
                </c:pt>
                <c:pt idx="11">
                  <c:v>104.04163157762348</c:v>
                </c:pt>
                <c:pt idx="12">
                  <c:v>105.49223715930624</c:v>
                </c:pt>
                <c:pt idx="13">
                  <c:v>106.74096242969324</c:v>
                </c:pt>
                <c:pt idx="14">
                  <c:v>108.03305439344454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08-7A44-B4BC-005DF1103F55}"/>
            </c:ext>
          </c:extLst>
        </c:ser>
        <c:ser>
          <c:idx val="2"/>
          <c:order val="2"/>
          <c:tx>
            <c:strRef>
              <c:f>Tabelle1!$A$4</c:f>
              <c:strCache>
                <c:ptCount val="1"/>
                <c:pt idx="0">
                  <c:v>C-Cities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Tabelle1!$B$1:$P$1</c:f>
              <c:strCache>
                <c:ptCount val="1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strCache>
            </c:strRef>
          </c:cat>
          <c:val>
            <c:numRef>
              <c:f>Tabelle1!$B$4:$P$4</c:f>
              <c:numCache>
                <c:formatCode>General</c:formatCode>
                <c:ptCount val="15"/>
                <c:pt idx="0">
                  <c:v>84.400360685302076</c:v>
                </c:pt>
                <c:pt idx="1">
                  <c:v>86.113615870153325</c:v>
                </c:pt>
                <c:pt idx="2">
                  <c:v>87.421100090171336</c:v>
                </c:pt>
                <c:pt idx="3">
                  <c:v>89.089269612263337</c:v>
                </c:pt>
                <c:pt idx="4">
                  <c:v>90.982867448151495</c:v>
                </c:pt>
                <c:pt idx="5">
                  <c:v>92.515779981965778</c:v>
                </c:pt>
                <c:pt idx="6">
                  <c:v>95.220919747520298</c:v>
                </c:pt>
                <c:pt idx="7">
                  <c:v>96.663660955816084</c:v>
                </c:pt>
                <c:pt idx="8">
                  <c:v>98.557258791704243</c:v>
                </c:pt>
                <c:pt idx="9">
                  <c:v>100</c:v>
                </c:pt>
                <c:pt idx="10">
                  <c:v>102.01633490577007</c:v>
                </c:pt>
                <c:pt idx="11">
                  <c:v>103.56689477461782</c:v>
                </c:pt>
                <c:pt idx="12">
                  <c:v>104.85821486687269</c:v>
                </c:pt>
                <c:pt idx="13">
                  <c:v>105.91889720311387</c:v>
                </c:pt>
                <c:pt idx="14">
                  <c:v>107.00814689863603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F08-7A44-B4BC-005DF1103F55}"/>
            </c:ext>
          </c:extLst>
        </c:ser>
        <c:ser>
          <c:idx val="3"/>
          <c:order val="3"/>
          <c:tx>
            <c:strRef>
              <c:f>Tabelle1!$A$5</c:f>
              <c:strCache>
                <c:ptCount val="1"/>
                <c:pt idx="0">
                  <c:v>D-Cities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Tabelle1!$B$1:$P$1</c:f>
              <c:strCache>
                <c:ptCount val="1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strCache>
            </c:strRef>
          </c:cat>
          <c:val>
            <c:numRef>
              <c:f>Tabelle1!$B$5:$P$5</c:f>
              <c:numCache>
                <c:formatCode>General</c:formatCode>
                <c:ptCount val="15"/>
                <c:pt idx="0">
                  <c:v>90.244250821311255</c:v>
                </c:pt>
                <c:pt idx="1">
                  <c:v>91.001285530638484</c:v>
                </c:pt>
                <c:pt idx="2">
                  <c:v>91.872589630052886</c:v>
                </c:pt>
                <c:pt idx="3">
                  <c:v>93.100985573489524</c:v>
                </c:pt>
                <c:pt idx="4">
                  <c:v>94.372232538208863</c:v>
                </c:pt>
                <c:pt idx="5">
                  <c:v>95.572061134123743</c:v>
                </c:pt>
                <c:pt idx="6">
                  <c:v>96.97186116269107</c:v>
                </c:pt>
                <c:pt idx="7">
                  <c:v>98.143122411084121</c:v>
                </c:pt>
                <c:pt idx="8">
                  <c:v>99.257248964433629</c:v>
                </c:pt>
                <c:pt idx="9">
                  <c:v>100</c:v>
                </c:pt>
                <c:pt idx="10">
                  <c:v>102.05025369784491</c:v>
                </c:pt>
                <c:pt idx="11">
                  <c:v>103.45407600063092</c:v>
                </c:pt>
                <c:pt idx="12">
                  <c:v>104.49463237168584</c:v>
                </c:pt>
                <c:pt idx="13">
                  <c:v>105.27729341132893</c:v>
                </c:pt>
                <c:pt idx="14">
                  <c:v>106.05289396453821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F08-7A44-B4BC-005DF1103F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06426144"/>
        <c:axId val="1006427792"/>
      </c:lineChart>
      <c:catAx>
        <c:axId val="1006426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006427792"/>
        <c:crosses val="autoZero"/>
        <c:auto val="1"/>
        <c:lblAlgn val="ctr"/>
        <c:lblOffset val="100"/>
        <c:noMultiLvlLbl val="0"/>
      </c:catAx>
      <c:valAx>
        <c:axId val="1006427792"/>
        <c:scaling>
          <c:orientation val="minMax"/>
          <c:max val="120"/>
          <c:min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  <c:crossAx val="1006426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JP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0.25871</cdr:x>
      <cdr:y>0.53132</cdr:y>
    </cdr:from>
    <cdr:to>
      <cdr:x>0.61096</cdr:x>
      <cdr:y>0.59691</cdr:y>
    </cdr:to>
    <cdr:sp macro="" textlink="">
      <cdr:nvSpPr>
        <cdr:cNvPr id="3" name="Textfeld 2">
          <a:extLst xmlns:a="http://schemas.openxmlformats.org/drawingml/2006/main">
            <a:ext uri="{FF2B5EF4-FFF2-40B4-BE49-F238E27FC236}">
              <a16:creationId xmlns:a16="http://schemas.microsoft.com/office/drawing/2014/main" id="{339FAE53-A96D-8A42-AECF-125451B85364}"/>
            </a:ext>
          </a:extLst>
        </cdr:cNvPr>
        <cdr:cNvSpPr txBox="1"/>
      </cdr:nvSpPr>
      <cdr:spPr>
        <a:xfrm xmlns:a="http://schemas.openxmlformats.org/drawingml/2006/main" rot="20870478">
          <a:off x="1765030" y="2140711"/>
          <a:ext cx="2403288" cy="26425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000" b="1" dirty="0">
              <a:solidFill>
                <a:schemeClr val="accent5">
                  <a:lumMod val="75000"/>
                </a:schemeClr>
              </a:solidFill>
            </a:rPr>
            <a:t>+ 17,8 %  </a:t>
          </a:r>
          <a:r>
            <a:rPr lang="de-DE" sz="1000" b="1" dirty="0" err="1">
              <a:solidFill>
                <a:schemeClr val="accent5">
                  <a:lumMod val="75000"/>
                </a:schemeClr>
              </a:solidFill>
            </a:rPr>
            <a:t>more</a:t>
          </a:r>
          <a:r>
            <a:rPr lang="de-DE" sz="1000" b="1" dirty="0">
              <a:solidFill>
                <a:schemeClr val="accent5">
                  <a:lumMod val="75000"/>
                </a:schemeClr>
              </a:solidFill>
            </a:rPr>
            <a:t> rentable  </a:t>
          </a:r>
          <a:r>
            <a:rPr lang="de-DE" sz="1000" b="1" dirty="0" err="1">
              <a:solidFill>
                <a:schemeClr val="accent5">
                  <a:lumMod val="75000"/>
                </a:schemeClr>
              </a:solidFill>
            </a:rPr>
            <a:t>area</a:t>
          </a:r>
          <a:r>
            <a:rPr lang="de-DE" sz="1000" b="1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de-DE" sz="1000" b="1" dirty="0" err="1">
              <a:solidFill>
                <a:schemeClr val="accent5">
                  <a:lumMod val="75000"/>
                </a:schemeClr>
              </a:solidFill>
            </a:rPr>
            <a:t>since</a:t>
          </a:r>
          <a:r>
            <a:rPr lang="de-DE" sz="1000" b="1" dirty="0">
              <a:solidFill>
                <a:schemeClr val="accent5">
                  <a:lumMod val="75000"/>
                </a:schemeClr>
              </a:solidFill>
            </a:rPr>
            <a:t> 2010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02664-08CA-7F4B-AD22-AB19D72544F3}" type="datetimeFigureOut">
              <a:t>2022/02/09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7EF56-CEBD-6A4E-90A7-6BA815FDC6B5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78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57D31-8A80-3543-BB93-F40FD8869A6F}" type="datetimeFigureOut">
              <a:t>2022/02/09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720F4-05C0-3644-ABB1-7B077AFCB1A6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48628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720F4-05C0-3644-ABB1-7B077AFCB1A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4140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Auf dieser Folie kann man gut </a:t>
            </a:r>
            <a:r>
              <a:rPr lang="de-DE" dirty="0" err="1"/>
              <a:t>sehen,dass</a:t>
            </a:r>
            <a:r>
              <a:rPr lang="de-DE" dirty="0"/>
              <a:t> insbesondere die A-Städte vom Zuzug hochqualifizierter Arbeitskräfte profitierten und ein entsprechend hohes Bürobeschäftigtenwachstum erfahren haben. </a:t>
            </a:r>
          </a:p>
          <a:p>
            <a:endParaRPr lang="de-DE" dirty="0"/>
          </a:p>
          <a:p>
            <a:r>
              <a:rPr lang="de-DE" dirty="0"/>
              <a:t>2020 wird eine Stabilisierung der Zahlen erwartet. Vor dem Hintergrund der Fachkräftemangels versuchen Unternehmen ihre Beschäftigten zu halten. In diesem Zusammenhang ist natürlich auch das Instrument der Kurzarbeit zu nennen. </a:t>
            </a:r>
          </a:p>
          <a:p>
            <a:endParaRPr lang="de-DE" dirty="0"/>
          </a:p>
          <a:p>
            <a:r>
              <a:rPr lang="de-DE" dirty="0"/>
              <a:t>Bis 2024 </a:t>
            </a:r>
            <a:r>
              <a:rPr lang="de-DE" dirty="0" err="1"/>
              <a:t>durchschnitltliches</a:t>
            </a:r>
            <a:r>
              <a:rPr lang="de-DE" dirty="0"/>
              <a:t> Wachstum von 1,0 % p. a. bei den A-Städten (letzte 5 Jahre 2,4 %)</a:t>
            </a:r>
          </a:p>
          <a:p>
            <a:endParaRPr lang="de-DE" dirty="0"/>
          </a:p>
          <a:p>
            <a:r>
              <a:rPr lang="de-DE" dirty="0"/>
              <a:t>Und 0,3 % bei den B-Städten (1,1 %)</a:t>
            </a:r>
          </a:p>
          <a:p>
            <a:endParaRPr lang="de-DE" dirty="0"/>
          </a:p>
          <a:p>
            <a:r>
              <a:rPr lang="de-DE" dirty="0"/>
              <a:t>Damit verliert die Entwicklung deutlich an Dynamik. Anzeichen dafür gab es aber schon vor der Corona-Pandemie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720F4-05C0-3644-ABB1-7B077AFCB1A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5194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4114800"/>
            <a:ext cx="5486400" cy="41148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720F4-05C0-3644-ABB1-7B077AFCB1A6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8847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-/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234000" y="234000"/>
            <a:ext cx="8676000" cy="4680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10" name="Bild 9" descr="Logo201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5220000"/>
            <a:ext cx="1594800" cy="281961"/>
          </a:xfrm>
          <a:prstGeom prst="rect">
            <a:avLst/>
          </a:prstGeom>
        </p:spPr>
      </p:pic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780000" y="5191200"/>
            <a:ext cx="5130000" cy="461665"/>
          </a:xfrm>
        </p:spPr>
        <p:txBody>
          <a:bodyPr>
            <a:spAutoFit/>
          </a:bodyPr>
          <a:lstStyle>
            <a:lvl1pPr algn="r">
              <a:spcBef>
                <a:spcPts val="0"/>
              </a:spcBef>
              <a:defRPr sz="1800" baseline="0"/>
            </a:lvl1pPr>
            <a:lvl2pPr marL="0" indent="0" algn="r">
              <a:spcBef>
                <a:spcPts val="0"/>
              </a:spcBef>
              <a:buNone/>
              <a:defRPr sz="1200" baseline="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 eingeben (2 .Ebene -&gt; 12pt)</a:t>
            </a:r>
          </a:p>
          <a:p>
            <a:pPr lvl="1"/>
            <a:r>
              <a:rPr lang="de-DE"/>
              <a:t>Text eingeben</a:t>
            </a:r>
          </a:p>
        </p:txBody>
      </p:sp>
    </p:spTree>
    <p:extLst>
      <p:ext uri="{BB962C8B-B14F-4D97-AF65-F5344CB8AC3E}">
        <p14:creationId xmlns:p14="http://schemas.microsoft.com/office/powerpoint/2010/main" val="1828105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ohne Margin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440000"/>
            <a:ext cx="3294000" cy="48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5" hasCustomPrompt="1"/>
          </p:nvPr>
        </p:nvSpPr>
        <p:spPr>
          <a:xfrm>
            <a:off x="3779362" y="1440275"/>
            <a:ext cx="5130000" cy="48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242107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ohne Marginali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  <a:endParaRPr lang="nb-NO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tr-TR"/>
              <a:pPr/>
              <a:t>‹#›</a:t>
            </a:fld>
            <a:endParaRPr lang="tr-TR"/>
          </a:p>
        </p:txBody>
      </p:sp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440000"/>
            <a:ext cx="4734000" cy="48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5" hasCustomPrompt="1"/>
          </p:nvPr>
        </p:nvSpPr>
        <p:spPr>
          <a:xfrm>
            <a:off x="5220000" y="1440275"/>
            <a:ext cx="3690000" cy="48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</p:spTree>
    <p:extLst>
      <p:ext uri="{BB962C8B-B14F-4D97-AF65-F5344CB8AC3E}">
        <p14:creationId xmlns:p14="http://schemas.microsoft.com/office/powerpoint/2010/main" val="1838024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ohne Marginali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  <a:endParaRPr lang="nb-NO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tr-TR"/>
              <a:pPr/>
              <a:t>‹#›</a:t>
            </a:fld>
            <a:endParaRPr lang="tr-TR"/>
          </a:p>
        </p:txBody>
      </p:sp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440000"/>
            <a:ext cx="4212000" cy="48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98000" y="1440275"/>
            <a:ext cx="4212000" cy="48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</p:spTree>
    <p:extLst>
      <p:ext uri="{BB962C8B-B14F-4D97-AF65-F5344CB8AC3E}">
        <p14:creationId xmlns:p14="http://schemas.microsoft.com/office/powerpoint/2010/main" val="1615777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7"/>
          </p:nvPr>
        </p:nvSpPr>
        <p:spPr>
          <a:xfrm>
            <a:off x="4697413" y="1439863"/>
            <a:ext cx="4213225" cy="360362"/>
          </a:xfrm>
        </p:spPr>
        <p:txBody>
          <a:bodyPr/>
          <a:lstStyle>
            <a:lvl1pPr>
              <a:defRPr b="1">
                <a:solidFill>
                  <a:srgbClr val="0091CA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233363" y="1440000"/>
            <a:ext cx="4213225" cy="3600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  <a:endParaRPr lang="nb-NO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tr-TR"/>
              <a:pPr/>
              <a:t>‹#›</a:t>
            </a:fld>
            <a:endParaRPr lang="tr-TR"/>
          </a:p>
        </p:txBody>
      </p:sp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800000"/>
            <a:ext cx="4212000" cy="446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98000" y="1800000"/>
            <a:ext cx="4212000" cy="446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</p:spTree>
    <p:extLst>
      <p:ext uri="{BB962C8B-B14F-4D97-AF65-F5344CB8AC3E}">
        <p14:creationId xmlns:p14="http://schemas.microsoft.com/office/powerpoint/2010/main" val="1337105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ax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440000"/>
            <a:ext cx="8676000" cy="48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</p:spTree>
    <p:extLst>
      <p:ext uri="{BB962C8B-B14F-4D97-AF65-F5344CB8AC3E}">
        <p14:creationId xmlns:p14="http://schemas.microsoft.com/office/powerpoint/2010/main" val="2059482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aximal 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540000"/>
            <a:ext cx="8676000" cy="57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</p:spTree>
    <p:extLst>
      <p:ext uri="{BB962C8B-B14F-4D97-AF65-F5344CB8AC3E}">
        <p14:creationId xmlns:p14="http://schemas.microsoft.com/office/powerpoint/2010/main" val="3525418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hne 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</p:spTree>
    <p:extLst>
      <p:ext uri="{BB962C8B-B14F-4D97-AF65-F5344CB8AC3E}">
        <p14:creationId xmlns:p14="http://schemas.microsoft.com/office/powerpoint/2010/main" val="2722730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hne Platzhalter 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</p:spTree>
    <p:extLst>
      <p:ext uri="{BB962C8B-B14F-4D97-AF65-F5344CB8AC3E}">
        <p14:creationId xmlns:p14="http://schemas.microsoft.com/office/powerpoint/2010/main" val="3830561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672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440000"/>
            <a:ext cx="6840000" cy="48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578000" y="1439863"/>
            <a:ext cx="1332000" cy="4824412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Marginalie bearbeiten</a:t>
            </a:r>
          </a:p>
        </p:txBody>
      </p:sp>
    </p:spTree>
    <p:extLst>
      <p:ext uri="{BB962C8B-B14F-4D97-AF65-F5344CB8AC3E}">
        <p14:creationId xmlns:p14="http://schemas.microsoft.com/office/powerpoint/2010/main" val="2256335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440000"/>
            <a:ext cx="3294000" cy="48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578000" y="1439863"/>
            <a:ext cx="1332000" cy="4824412"/>
          </a:xfrm>
        </p:spPr>
        <p:txBody>
          <a:bodyPr/>
          <a:lstStyle>
            <a:lvl1pPr>
              <a:defRPr b="0">
                <a:solidFill>
                  <a:srgbClr val="000000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Marginalie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5" hasCustomPrompt="1"/>
          </p:nvPr>
        </p:nvSpPr>
        <p:spPr>
          <a:xfrm>
            <a:off x="3779362" y="1440275"/>
            <a:ext cx="3294000" cy="48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807681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halte 1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440000"/>
            <a:ext cx="3294000" cy="48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578000" y="1439863"/>
            <a:ext cx="1332000" cy="4824412"/>
          </a:xfrm>
        </p:spPr>
        <p:txBody>
          <a:bodyPr/>
          <a:lstStyle>
            <a:lvl1pPr>
              <a:defRPr b="0">
                <a:solidFill>
                  <a:srgbClr val="000000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Marginalie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5" hasCustomPrompt="1"/>
          </p:nvPr>
        </p:nvSpPr>
        <p:spPr>
          <a:xfrm>
            <a:off x="3779362" y="1440275"/>
            <a:ext cx="3294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3779362" y="3978000"/>
            <a:ext cx="3294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50441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halte 2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440000"/>
            <a:ext cx="3294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578000" y="1439863"/>
            <a:ext cx="1332000" cy="4824412"/>
          </a:xfrm>
        </p:spPr>
        <p:txBody>
          <a:bodyPr/>
          <a:lstStyle>
            <a:lvl1pPr>
              <a:defRPr b="0">
                <a:solidFill>
                  <a:srgbClr val="000000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Marginalie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5" hasCustomPrompt="1"/>
          </p:nvPr>
        </p:nvSpPr>
        <p:spPr>
          <a:xfrm>
            <a:off x="3779362" y="1440275"/>
            <a:ext cx="3294000" cy="4824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233362" y="3978275"/>
            <a:ext cx="3294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736373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440000"/>
            <a:ext cx="3294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578000" y="1439863"/>
            <a:ext cx="1332000" cy="4824412"/>
          </a:xfrm>
        </p:spPr>
        <p:txBody>
          <a:bodyPr/>
          <a:lstStyle>
            <a:lvl1pPr>
              <a:defRPr b="0">
                <a:solidFill>
                  <a:srgbClr val="000000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Marginalie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5" hasCustomPrompt="1"/>
          </p:nvPr>
        </p:nvSpPr>
        <p:spPr>
          <a:xfrm>
            <a:off x="3779362" y="1440275"/>
            <a:ext cx="3294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233362" y="3978275"/>
            <a:ext cx="3294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7" hasCustomPrompt="1"/>
          </p:nvPr>
        </p:nvSpPr>
        <p:spPr>
          <a:xfrm>
            <a:off x="3779362" y="3978275"/>
            <a:ext cx="3294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201783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440000"/>
            <a:ext cx="6840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578000" y="1439863"/>
            <a:ext cx="1332000" cy="4824412"/>
          </a:xfrm>
        </p:spPr>
        <p:txBody>
          <a:bodyPr/>
          <a:lstStyle>
            <a:lvl1pPr>
              <a:defRPr b="0">
                <a:solidFill>
                  <a:srgbClr val="000000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Marginalie bearbeiten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233362" y="3978275"/>
            <a:ext cx="6840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</p:spTree>
    <p:extLst>
      <p:ext uri="{BB962C8B-B14F-4D97-AF65-F5344CB8AC3E}">
        <p14:creationId xmlns:p14="http://schemas.microsoft.com/office/powerpoint/2010/main" val="537548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halte quer 1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440000"/>
            <a:ext cx="6840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578000" y="1439863"/>
            <a:ext cx="1332000" cy="4824412"/>
          </a:xfrm>
        </p:spPr>
        <p:txBody>
          <a:bodyPr/>
          <a:lstStyle>
            <a:lvl1pPr>
              <a:defRPr b="0">
                <a:solidFill>
                  <a:srgbClr val="000000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Marginalie bearbeiten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233362" y="3978275"/>
            <a:ext cx="3294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7" hasCustomPrompt="1"/>
          </p:nvPr>
        </p:nvSpPr>
        <p:spPr>
          <a:xfrm>
            <a:off x="3779362" y="3978275"/>
            <a:ext cx="3294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75135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halte quer 2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34000" y="1440000"/>
            <a:ext cx="3294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362" y="6480000"/>
            <a:ext cx="6840000" cy="138499"/>
          </a:xfrm>
        </p:spPr>
        <p:txBody>
          <a:bodyPr wrap="none" anchor="b" anchorCtr="0">
            <a:noAutofit/>
          </a:bodyPr>
          <a:lstStyle>
            <a:lvl1pPr>
              <a:spcBef>
                <a:spcPts val="0"/>
              </a:spcBef>
              <a:defRPr sz="900"/>
            </a:lvl1pPr>
            <a:lvl2pPr>
              <a:spcBef>
                <a:spcPts val="0"/>
              </a:spcBef>
              <a:defRPr sz="900"/>
            </a:lvl2pPr>
            <a:lvl3pPr>
              <a:spcBef>
                <a:spcPts val="0"/>
              </a:spcBef>
              <a:defRPr sz="900"/>
            </a:lvl3pPr>
            <a:lvl4pPr>
              <a:spcBef>
                <a:spcPts val="0"/>
              </a:spcBef>
              <a:defRPr sz="900"/>
            </a:lvl4pPr>
            <a:lvl5pPr>
              <a:spcBef>
                <a:spcPts val="0"/>
              </a:spcBef>
              <a:defRPr sz="900"/>
            </a:lvl5pPr>
          </a:lstStyle>
          <a:p>
            <a:pPr lvl="0"/>
            <a:r>
              <a:rPr lang="de-DE"/>
              <a:t>Quelle/Anmerkung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578000" y="1439863"/>
            <a:ext cx="1332000" cy="4824412"/>
          </a:xfrm>
        </p:spPr>
        <p:txBody>
          <a:bodyPr/>
          <a:lstStyle>
            <a:lvl1pPr>
              <a:defRPr b="0">
                <a:solidFill>
                  <a:srgbClr val="000000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Marginalie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5" hasCustomPrompt="1"/>
          </p:nvPr>
        </p:nvSpPr>
        <p:spPr>
          <a:xfrm>
            <a:off x="3779362" y="1440275"/>
            <a:ext cx="3294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233362" y="3978275"/>
            <a:ext cx="6840000" cy="2286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Inhalt auswählen (auf Symbol klicken) oder 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653657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40011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4000" y="1440000"/>
            <a:ext cx="8676000" cy="482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34000" y="6678000"/>
            <a:ext cx="6120000" cy="138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/>
              <a:t>German Real Estate Market 2022</a:t>
            </a:r>
            <a:endParaRPr lang="nb-NO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570000" y="6678000"/>
            <a:ext cx="23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70000" y="6480000"/>
            <a:ext cx="5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fld id="{267C53EF-06F4-EE40-AA4B-9ADD1C615CDB}" type="slidenum">
              <a:rPr lang="tr-TR"/>
              <a:pPr/>
              <a:t>‹#›</a:t>
            </a:fld>
            <a:endParaRPr lang="tr-TR"/>
          </a:p>
        </p:txBody>
      </p:sp>
      <p:pic>
        <p:nvPicPr>
          <p:cNvPr id="7" name="Bild 6" descr="Logo2018.jp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08001"/>
            <a:ext cx="1594800" cy="281961"/>
          </a:xfrm>
          <a:prstGeom prst="rect">
            <a:avLst/>
          </a:prstGeom>
        </p:spPr>
      </p:pic>
      <p:cxnSp>
        <p:nvCxnSpPr>
          <p:cNvPr id="9" name="Gerade Verbindung 8"/>
          <p:cNvCxnSpPr/>
          <p:nvPr userDrawn="1"/>
        </p:nvCxnSpPr>
        <p:spPr>
          <a:xfrm>
            <a:off x="234000" y="6660000"/>
            <a:ext cx="8676000" cy="0"/>
          </a:xfrm>
          <a:prstGeom prst="line">
            <a:avLst/>
          </a:prstGeom>
          <a:ln w="508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58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72" r:id="rId10"/>
    <p:sldLayoutId id="2147483673" r:id="rId11"/>
    <p:sldLayoutId id="2147483674" r:id="rId12"/>
    <p:sldLayoutId id="2147483675" r:id="rId13"/>
    <p:sldLayoutId id="2147483667" r:id="rId14"/>
    <p:sldLayoutId id="2147483670" r:id="rId15"/>
    <p:sldLayoutId id="2147483668" r:id="rId16"/>
    <p:sldLayoutId id="2147483669" r:id="rId17"/>
    <p:sldLayoutId id="2147483671" r:id="rId18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269875" rtl="0" eaLnBrk="1" latinLnBrk="0" hangingPunct="1">
        <a:spcBef>
          <a:spcPts val="600"/>
        </a:spcBef>
        <a:spcAft>
          <a:spcPts val="0"/>
        </a:spcAft>
        <a:buFont typeface="Arial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71463" indent="-271463" algn="l" defTabSz="268288" rtl="0" eaLnBrk="1" latinLnBrk="0" hangingPunct="1">
        <a:spcBef>
          <a:spcPts val="600"/>
        </a:spcBef>
        <a:spcAft>
          <a:spcPts val="0"/>
        </a:spcAft>
        <a:buFont typeface="Arial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263525" algn="l" defTabSz="271463" rtl="0" eaLnBrk="1" latinLnBrk="0" hangingPunct="1">
        <a:spcBef>
          <a:spcPts val="600"/>
        </a:spcBef>
        <a:spcAft>
          <a:spcPts val="0"/>
        </a:spcAft>
        <a:buFont typeface="Arial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71463" algn="l" defTabSz="77788" rtl="0" eaLnBrk="1" latinLnBrk="0" hangingPunct="1">
        <a:spcBef>
          <a:spcPts val="600"/>
        </a:spcBef>
        <a:spcAft>
          <a:spcPts val="0"/>
        </a:spcAft>
        <a:buFont typeface="Arial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77913" indent="-269875" algn="l" defTabSz="268288" rtl="0" eaLnBrk="1" latinLnBrk="0" hangingPunct="1">
        <a:spcBef>
          <a:spcPts val="600"/>
        </a:spcBef>
        <a:spcAft>
          <a:spcPts val="0"/>
        </a:spcAft>
        <a:buFont typeface="Arial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JP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>
            <p:ph type="body" sz="quarter" idx="11"/>
          </p:nvPr>
        </p:nvSpPr>
        <p:spPr>
          <a:xfrm>
            <a:off x="3780000" y="5191200"/>
            <a:ext cx="5130000" cy="646331"/>
          </a:xfrm>
        </p:spPr>
        <p:txBody>
          <a:bodyPr/>
          <a:lstStyle/>
          <a:p>
            <a:r>
              <a:rPr lang="de-DE" dirty="0"/>
              <a:t>Ralf-Peter </a:t>
            </a:r>
            <a:r>
              <a:rPr lang="de-DE" dirty="0" err="1"/>
              <a:t>Koschny</a:t>
            </a:r>
            <a:endParaRPr lang="de-DE" dirty="0"/>
          </a:p>
          <a:p>
            <a:pPr lvl="1"/>
            <a:r>
              <a:rPr lang="de-DE" dirty="0"/>
              <a:t>ULI Japan Webinar</a:t>
            </a:r>
          </a:p>
          <a:p>
            <a:pPr lvl="1"/>
            <a:r>
              <a:rPr lang="de-DE" dirty="0"/>
              <a:t>12 </a:t>
            </a:r>
            <a:r>
              <a:rPr lang="de-DE" dirty="0" err="1"/>
              <a:t>February</a:t>
            </a:r>
            <a:r>
              <a:rPr lang="de-DE" dirty="0"/>
              <a:t> 2022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7E8AE3FE-CF34-D949-8D89-E09342D047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4044" b="14044"/>
          <a:stretch>
            <a:fillRect/>
          </a:stretch>
        </p:blipFill>
        <p:spPr/>
      </p:pic>
      <p:sp>
        <p:nvSpPr>
          <p:cNvPr id="12" name="Rechtwinkliges Dreieck 11"/>
          <p:cNvSpPr/>
          <p:nvPr/>
        </p:nvSpPr>
        <p:spPr>
          <a:xfrm flipH="1">
            <a:off x="165600" y="3320264"/>
            <a:ext cx="64800" cy="3600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165600" y="3352664"/>
            <a:ext cx="7743439" cy="633123"/>
          </a:xfrm>
          <a:prstGeom prst="rect">
            <a:avLst/>
          </a:prstGeom>
          <a:solidFill>
            <a:schemeClr val="tx2"/>
          </a:solidFill>
        </p:spPr>
        <p:txBody>
          <a:bodyPr wrap="none" lIns="108000" rIns="108000" bIns="9360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German Real Estate Market </a:t>
            </a:r>
            <a:r>
              <a:rPr lang="de-DE" dirty="0" err="1"/>
              <a:t>Overview</a:t>
            </a:r>
            <a:r>
              <a:rPr lang="de-DE" dirty="0"/>
              <a:t> 2022</a:t>
            </a:r>
          </a:p>
        </p:txBody>
      </p:sp>
      <p:sp>
        <p:nvSpPr>
          <p:cNvPr id="14" name="Untertitel 2"/>
          <p:cNvSpPr txBox="1">
            <a:spLocks/>
          </p:cNvSpPr>
          <p:nvPr/>
        </p:nvSpPr>
        <p:spPr>
          <a:xfrm>
            <a:off x="165600" y="3928664"/>
            <a:ext cx="3286963" cy="540790"/>
          </a:xfrm>
          <a:prstGeom prst="rect">
            <a:avLst/>
          </a:prstGeom>
          <a:solidFill>
            <a:schemeClr val="tx2"/>
          </a:solidFill>
        </p:spPr>
        <p:txBody>
          <a:bodyPr wrap="none" lIns="108000" rIns="108000" bIns="93600">
            <a:spAutoFit/>
          </a:bodyPr>
          <a:lstStyle>
            <a:lvl1pPr marL="0" indent="0" algn="l" defTabSz="269875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3200" kern="12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271463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777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00" dirty="0"/>
              <a:t>Analysis </a:t>
            </a:r>
            <a:r>
              <a:rPr lang="de-DE" sz="2600" dirty="0" err="1"/>
              <a:t>and</a:t>
            </a:r>
            <a:r>
              <a:rPr lang="de-DE" sz="2600" dirty="0"/>
              <a:t> Forecast</a:t>
            </a:r>
          </a:p>
        </p:txBody>
      </p:sp>
    </p:spTree>
    <p:extLst>
      <p:ext uri="{BB962C8B-B14F-4D97-AF65-F5344CB8AC3E}">
        <p14:creationId xmlns:p14="http://schemas.microsoft.com/office/powerpoint/2010/main" val="2038741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CFEC3-7489-C848-B8E4-3AC0ADDE7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Offices </a:t>
            </a:r>
            <a:r>
              <a:rPr lang="de-DE" dirty="0" err="1"/>
              <a:t>are</a:t>
            </a:r>
            <a:r>
              <a:rPr lang="de-DE" dirty="0"/>
              <a:t> still </a:t>
            </a:r>
            <a:r>
              <a:rPr lang="de-DE" dirty="0" err="1"/>
              <a:t>needed</a:t>
            </a:r>
            <a:r>
              <a:rPr lang="de-DE" dirty="0"/>
              <a:t>...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0FED8E-6DA6-584A-89C7-AF423E6AC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79162E-6031-3F41-AB44-2D7CCC68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de-DE"/>
              <a:t>10</a:t>
            </a:fld>
            <a:endParaRPr lang="de-DE"/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789C6807-104B-734B-9242-B1698216984D}"/>
              </a:ext>
            </a:extLst>
          </p:cNvPr>
          <p:cNvSpPr txBox="1">
            <a:spLocks/>
          </p:cNvSpPr>
          <p:nvPr/>
        </p:nvSpPr>
        <p:spPr>
          <a:xfrm>
            <a:off x="233362" y="1440137"/>
            <a:ext cx="4304134" cy="4980500"/>
          </a:xfrm>
          <a:prstGeom prst="rect">
            <a:avLst/>
          </a:prstGeom>
          <a:solidFill>
            <a:schemeClr val="bg2"/>
          </a:solidFill>
        </p:spPr>
        <p:txBody>
          <a:bodyPr vert="horz" lIns="72000" tIns="36000" rIns="36000" bIns="0" rtlCol="0">
            <a:noAutofit/>
          </a:bodyPr>
          <a:lstStyle>
            <a:lvl1pPr marL="0" indent="0" algn="l" defTabSz="269875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3525" algn="l" defTabSz="271463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777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7913" indent="-269875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300" dirty="0"/>
          </a:p>
        </p:txBody>
      </p:sp>
      <p:sp>
        <p:nvSpPr>
          <p:cNvPr id="19" name="Inhaltsplatzhalter 8">
            <a:extLst>
              <a:ext uri="{FF2B5EF4-FFF2-40B4-BE49-F238E27FC236}">
                <a16:creationId xmlns:a16="http://schemas.microsoft.com/office/drawing/2014/main" id="{8CC5E7CA-AA62-6A4E-854B-4AD5BB4D9001}"/>
              </a:ext>
            </a:extLst>
          </p:cNvPr>
          <p:cNvSpPr txBox="1">
            <a:spLocks/>
          </p:cNvSpPr>
          <p:nvPr/>
        </p:nvSpPr>
        <p:spPr>
          <a:xfrm>
            <a:off x="4708407" y="1439999"/>
            <a:ext cx="4227933" cy="4980224"/>
          </a:xfrm>
          <a:prstGeom prst="rect">
            <a:avLst/>
          </a:prstGeom>
          <a:solidFill>
            <a:schemeClr val="bg2"/>
          </a:solidFill>
        </p:spPr>
        <p:txBody>
          <a:bodyPr lIns="72000" tIns="36000" rIns="36000"/>
          <a:lstStyle>
            <a:lvl1pPr marL="0" indent="0" algn="l" defTabSz="269875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3525" algn="l" defTabSz="271463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777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7913" indent="-269875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buClr>
                <a:schemeClr val="tx1"/>
              </a:buClr>
            </a:pPr>
            <a:endParaRPr lang="de-DE" sz="1300" dirty="0">
              <a:solidFill>
                <a:srgbClr val="1B1717"/>
              </a:solidFill>
            </a:endParaRPr>
          </a:p>
          <a:p>
            <a:r>
              <a:rPr lang="de-DE" sz="1300" b="1" dirty="0">
                <a:solidFill>
                  <a:schemeClr val="tx2"/>
                </a:solidFill>
              </a:rPr>
              <a:t> </a:t>
            </a:r>
            <a:endParaRPr lang="de-DE" sz="1300" dirty="0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5E279A62-4688-8647-883F-7939493C823B}"/>
              </a:ext>
            </a:extLst>
          </p:cNvPr>
          <p:cNvSpPr txBox="1">
            <a:spLocks/>
          </p:cNvSpPr>
          <p:nvPr/>
        </p:nvSpPr>
        <p:spPr>
          <a:xfrm>
            <a:off x="209430" y="1439999"/>
            <a:ext cx="2228724" cy="1913481"/>
          </a:xfrm>
          <a:prstGeom prst="rect">
            <a:avLst/>
          </a:prstGeom>
          <a:noFill/>
        </p:spPr>
        <p:txBody>
          <a:bodyPr vert="horz" lIns="72000" tIns="36000" rIns="36000" bIns="0" rtlCol="0">
            <a:noAutofit/>
          </a:bodyPr>
          <a:lstStyle>
            <a:lvl1pPr marL="0" indent="0" algn="l" defTabSz="269875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3525" algn="l" defTabSz="271463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777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7913" indent="-269875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300" b="1" dirty="0">
                <a:solidFill>
                  <a:schemeClr val="tx2"/>
                </a:solidFill>
              </a:rPr>
              <a:t>Market </a:t>
            </a:r>
            <a:r>
              <a:rPr lang="de-DE" sz="1300" b="1" dirty="0" err="1">
                <a:solidFill>
                  <a:schemeClr val="tx2"/>
                </a:solidFill>
              </a:rPr>
              <a:t>environment</a:t>
            </a:r>
            <a:endParaRPr lang="de-DE" sz="1300" b="1" dirty="0">
              <a:solidFill>
                <a:schemeClr val="tx2"/>
              </a:solidFill>
            </a:endParaRPr>
          </a:p>
          <a:p>
            <a:r>
              <a:rPr lang="de-DE" sz="1300" b="1" dirty="0" err="1">
                <a:solidFill>
                  <a:srgbClr val="1B1717"/>
                </a:solidFill>
              </a:rPr>
              <a:t>Requirements</a:t>
            </a:r>
            <a:r>
              <a:rPr lang="de-DE" sz="1300" b="1" dirty="0">
                <a:solidFill>
                  <a:srgbClr val="1B1717"/>
                </a:solidFill>
              </a:rPr>
              <a:t> </a:t>
            </a:r>
            <a:r>
              <a:rPr lang="de-DE" sz="1300" b="1" dirty="0" err="1">
                <a:solidFill>
                  <a:srgbClr val="1B1717"/>
                </a:solidFill>
              </a:rPr>
              <a:t>profile</a:t>
            </a:r>
            <a:r>
              <a:rPr lang="de-DE" sz="1300" b="1" dirty="0">
                <a:solidFill>
                  <a:srgbClr val="1B1717"/>
                </a:solidFill>
              </a:rPr>
              <a:t> </a:t>
            </a:r>
            <a:r>
              <a:rPr lang="de-DE" sz="1300" b="1" dirty="0" err="1">
                <a:solidFill>
                  <a:srgbClr val="1B1717"/>
                </a:solidFill>
              </a:rPr>
              <a:t>for</a:t>
            </a:r>
            <a:r>
              <a:rPr lang="de-DE" sz="1300" b="1" dirty="0">
                <a:solidFill>
                  <a:srgbClr val="1B1717"/>
                </a:solidFill>
              </a:rPr>
              <a:t> </a:t>
            </a:r>
            <a:r>
              <a:rPr lang="de-DE" sz="1300" b="1" dirty="0" err="1">
                <a:solidFill>
                  <a:srgbClr val="1B1717"/>
                </a:solidFill>
              </a:rPr>
              <a:t>offices</a:t>
            </a:r>
            <a:r>
              <a:rPr lang="de-DE" sz="1300" b="1" dirty="0">
                <a:solidFill>
                  <a:srgbClr val="1B1717"/>
                </a:solidFill>
              </a:rPr>
              <a:t> </a:t>
            </a:r>
            <a:r>
              <a:rPr lang="de-DE" sz="1300" b="1" dirty="0" err="1">
                <a:solidFill>
                  <a:srgbClr val="1B1717"/>
                </a:solidFill>
              </a:rPr>
              <a:t>is</a:t>
            </a:r>
            <a:r>
              <a:rPr lang="de-DE" sz="1300" b="1" dirty="0">
                <a:solidFill>
                  <a:srgbClr val="1B1717"/>
                </a:solidFill>
              </a:rPr>
              <a:t> </a:t>
            </a:r>
            <a:r>
              <a:rPr lang="de-DE" sz="1300" b="1" dirty="0" err="1">
                <a:solidFill>
                  <a:srgbClr val="1B1717"/>
                </a:solidFill>
              </a:rPr>
              <a:t>changing</a:t>
            </a:r>
            <a:endParaRPr lang="de-DE" sz="1300" b="1" dirty="0">
              <a:solidFill>
                <a:srgbClr val="1B1717"/>
              </a:solidFill>
            </a:endParaRPr>
          </a:p>
          <a:p>
            <a:pPr marL="557213" lvl="1" indent="-285750"/>
            <a:r>
              <a:rPr lang="de-DE" sz="1300" dirty="0">
                <a:solidFill>
                  <a:srgbClr val="1B1717"/>
                </a:solidFill>
              </a:rPr>
              <a:t>War </a:t>
            </a:r>
            <a:r>
              <a:rPr lang="de-DE" sz="1300" dirty="0" err="1">
                <a:solidFill>
                  <a:srgbClr val="1B1717"/>
                </a:solidFill>
              </a:rPr>
              <a:t>of</a:t>
            </a:r>
            <a:r>
              <a:rPr lang="de-DE" sz="1300" dirty="0">
                <a:solidFill>
                  <a:srgbClr val="1B1717"/>
                </a:solidFill>
              </a:rPr>
              <a:t> Talents</a:t>
            </a:r>
          </a:p>
          <a:p>
            <a:pPr marL="557213" lvl="1" indent="-285750">
              <a:spcBef>
                <a:spcPts val="300"/>
              </a:spcBef>
              <a:buClr>
                <a:schemeClr val="tx1"/>
              </a:buClr>
            </a:pPr>
            <a:r>
              <a:rPr lang="de-DE" sz="1300" dirty="0">
                <a:solidFill>
                  <a:srgbClr val="1B1717"/>
                </a:solidFill>
              </a:rPr>
              <a:t>End </a:t>
            </a:r>
            <a:r>
              <a:rPr lang="de-DE" sz="1300" dirty="0" err="1">
                <a:solidFill>
                  <a:srgbClr val="1B1717"/>
                </a:solidFill>
              </a:rPr>
              <a:t>of</a:t>
            </a:r>
            <a:r>
              <a:rPr lang="de-DE" sz="1300" dirty="0">
                <a:solidFill>
                  <a:srgbClr val="1B1717"/>
                </a:solidFill>
              </a:rPr>
              <a:t> Trip </a:t>
            </a:r>
            <a:r>
              <a:rPr lang="de-DE" sz="1300" dirty="0" err="1">
                <a:solidFill>
                  <a:srgbClr val="1B1717"/>
                </a:solidFill>
              </a:rPr>
              <a:t>Facilities</a:t>
            </a:r>
            <a:endParaRPr lang="de-DE" sz="1300" dirty="0">
              <a:solidFill>
                <a:srgbClr val="1B1717"/>
              </a:solidFill>
            </a:endParaRPr>
          </a:p>
          <a:p>
            <a:pPr marL="557213" lvl="1" indent="-285750">
              <a:spcBef>
                <a:spcPts val="300"/>
              </a:spcBef>
              <a:buClr>
                <a:schemeClr val="tx1"/>
              </a:buClr>
            </a:pPr>
            <a:r>
              <a:rPr lang="de-DE" sz="1300" dirty="0">
                <a:solidFill>
                  <a:srgbClr val="1B1717"/>
                </a:solidFill>
              </a:rPr>
              <a:t>New </a:t>
            </a:r>
            <a:r>
              <a:rPr lang="de-DE" sz="1300" dirty="0" err="1">
                <a:solidFill>
                  <a:srgbClr val="1B1717"/>
                </a:solidFill>
              </a:rPr>
              <a:t>office</a:t>
            </a:r>
            <a:r>
              <a:rPr lang="de-DE" sz="1300" dirty="0">
                <a:solidFill>
                  <a:srgbClr val="1B1717"/>
                </a:solidFill>
              </a:rPr>
              <a:t> </a:t>
            </a:r>
            <a:r>
              <a:rPr lang="de-DE" sz="1300" dirty="0" err="1">
                <a:solidFill>
                  <a:srgbClr val="1B1717"/>
                </a:solidFill>
              </a:rPr>
              <a:t>concepts</a:t>
            </a:r>
            <a:endParaRPr lang="de-DE" sz="1300" dirty="0">
              <a:solidFill>
                <a:srgbClr val="1B1717"/>
              </a:solidFill>
            </a:endParaRPr>
          </a:p>
          <a:p>
            <a:pPr marL="557213" lvl="1" indent="-285750">
              <a:spcBef>
                <a:spcPts val="300"/>
              </a:spcBef>
              <a:buClr>
                <a:schemeClr val="tx1"/>
              </a:buClr>
            </a:pPr>
            <a:endParaRPr lang="de-DE" sz="1300" dirty="0">
              <a:solidFill>
                <a:srgbClr val="1B1717"/>
              </a:solidFill>
            </a:endParaRPr>
          </a:p>
          <a:p>
            <a:pPr marL="557213" lvl="1" indent="-285750">
              <a:spcBef>
                <a:spcPts val="300"/>
              </a:spcBef>
              <a:buClr>
                <a:schemeClr val="tx1"/>
              </a:buClr>
            </a:pPr>
            <a:endParaRPr lang="de-DE" sz="1300" dirty="0"/>
          </a:p>
          <a:p>
            <a:pPr>
              <a:spcBef>
                <a:spcPts val="300"/>
              </a:spcBef>
              <a:buClr>
                <a:schemeClr val="tx1"/>
              </a:buClr>
            </a:pPr>
            <a:r>
              <a:rPr lang="de-DE" sz="1300" b="1" dirty="0"/>
              <a:t>ESG…</a:t>
            </a:r>
            <a:r>
              <a:rPr lang="de-DE" sz="1300" dirty="0"/>
              <a:t> </a:t>
            </a:r>
          </a:p>
          <a:p>
            <a:pPr marL="487463" lvl="1" indent="-216000"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1300" dirty="0"/>
              <a:t>will </a:t>
            </a:r>
            <a:r>
              <a:rPr lang="de-DE" sz="1300" dirty="0" err="1"/>
              <a:t>have</a:t>
            </a:r>
            <a:r>
              <a:rPr lang="de-DE" sz="1300" dirty="0"/>
              <a:t> </a:t>
            </a:r>
            <a:r>
              <a:rPr lang="de-DE" sz="1300" dirty="0" err="1"/>
              <a:t>greater</a:t>
            </a:r>
            <a:r>
              <a:rPr lang="de-DE" sz="1300" dirty="0"/>
              <a:t> </a:t>
            </a:r>
            <a:r>
              <a:rPr lang="de-DE" sz="1300" dirty="0" err="1"/>
              <a:t>impact</a:t>
            </a:r>
            <a:r>
              <a:rPr lang="de-DE" sz="1300" dirty="0"/>
              <a:t> on </a:t>
            </a:r>
            <a:r>
              <a:rPr lang="de-DE" sz="1300" dirty="0" err="1"/>
              <a:t>office</a:t>
            </a:r>
            <a:r>
              <a:rPr lang="de-DE" sz="1300" dirty="0"/>
              <a:t> </a:t>
            </a:r>
            <a:r>
              <a:rPr lang="de-DE" sz="1300" dirty="0" err="1"/>
              <a:t>market</a:t>
            </a:r>
            <a:r>
              <a:rPr lang="de-DE" sz="1300" dirty="0"/>
              <a:t> </a:t>
            </a:r>
            <a:r>
              <a:rPr lang="de-DE" sz="1300" dirty="0" err="1"/>
              <a:t>than</a:t>
            </a:r>
            <a:r>
              <a:rPr lang="de-DE" sz="1300" dirty="0"/>
              <a:t> </a:t>
            </a:r>
            <a:r>
              <a:rPr lang="de-DE" sz="1300" dirty="0" err="1"/>
              <a:t>home</a:t>
            </a:r>
            <a:r>
              <a:rPr lang="de-DE" sz="1300" dirty="0"/>
              <a:t> </a:t>
            </a:r>
            <a:r>
              <a:rPr lang="de-DE" sz="1300" dirty="0" err="1"/>
              <a:t>office</a:t>
            </a:r>
            <a:endParaRPr lang="de-DE" sz="1300" dirty="0"/>
          </a:p>
          <a:p>
            <a:pPr marL="487463" lvl="1" indent="-216000"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1300" dirty="0" err="1"/>
              <a:t>is</a:t>
            </a:r>
            <a:r>
              <a:rPr lang="de-DE" sz="1300" dirty="0"/>
              <a:t>/will also </a:t>
            </a:r>
            <a:r>
              <a:rPr lang="de-DE" sz="1300" dirty="0" err="1"/>
              <a:t>be</a:t>
            </a:r>
            <a:r>
              <a:rPr lang="de-DE" sz="1300" dirty="0"/>
              <a:t> </a:t>
            </a:r>
            <a:r>
              <a:rPr lang="de-DE" sz="1300" dirty="0" err="1"/>
              <a:t>the</a:t>
            </a:r>
            <a:r>
              <a:rPr lang="de-DE" sz="1300" dirty="0"/>
              <a:t> </a:t>
            </a:r>
            <a:r>
              <a:rPr lang="de-DE" sz="1300" dirty="0" err="1"/>
              <a:t>defining</a:t>
            </a:r>
            <a:r>
              <a:rPr lang="de-DE" sz="1300" dirty="0"/>
              <a:t> </a:t>
            </a:r>
            <a:r>
              <a:rPr lang="de-DE" sz="1300" dirty="0" err="1"/>
              <a:t>issue</a:t>
            </a:r>
            <a:r>
              <a:rPr lang="de-DE" sz="1300" dirty="0"/>
              <a:t> in </a:t>
            </a:r>
            <a:r>
              <a:rPr lang="de-DE" sz="1300" dirty="0" err="1"/>
              <a:t>the</a:t>
            </a:r>
            <a:r>
              <a:rPr lang="de-DE" sz="1300" dirty="0"/>
              <a:t> </a:t>
            </a:r>
            <a:r>
              <a:rPr lang="de-DE" sz="1300" dirty="0" err="1"/>
              <a:t>investment</a:t>
            </a:r>
            <a:r>
              <a:rPr lang="de-DE" sz="1300" dirty="0"/>
              <a:t> </a:t>
            </a:r>
            <a:r>
              <a:rPr lang="de-DE" sz="1300" dirty="0" err="1"/>
              <a:t>market</a:t>
            </a:r>
            <a:r>
              <a:rPr lang="de-DE" sz="1300" dirty="0"/>
              <a:t> </a:t>
            </a:r>
            <a:r>
              <a:rPr lang="de-DE" sz="1300" dirty="0" err="1"/>
              <a:t>and</a:t>
            </a:r>
            <a:r>
              <a:rPr lang="de-DE" sz="1300" dirty="0"/>
              <a:t> </a:t>
            </a:r>
            <a:r>
              <a:rPr lang="de-DE" sz="1300" dirty="0" err="1"/>
              <a:t>lead</a:t>
            </a:r>
            <a:r>
              <a:rPr lang="de-DE" sz="1300" dirty="0"/>
              <a:t> </a:t>
            </a:r>
            <a:r>
              <a:rPr lang="de-DE" sz="1300" dirty="0" err="1"/>
              <a:t>to</a:t>
            </a:r>
            <a:r>
              <a:rPr lang="de-DE" sz="1300" dirty="0"/>
              <a:t> </a:t>
            </a:r>
            <a:r>
              <a:rPr lang="de-DE" sz="1300" dirty="0" err="1"/>
              <a:t>increased</a:t>
            </a:r>
            <a:r>
              <a:rPr lang="de-DE" sz="1300" dirty="0"/>
              <a:t> </a:t>
            </a:r>
            <a:r>
              <a:rPr lang="de-DE" sz="1300" dirty="0" err="1"/>
              <a:t>return</a:t>
            </a:r>
            <a:r>
              <a:rPr lang="de-DE" sz="1300" dirty="0"/>
              <a:t> </a:t>
            </a:r>
            <a:r>
              <a:rPr lang="de-DE" sz="1300" dirty="0" err="1"/>
              <a:t>spreads</a:t>
            </a:r>
            <a:r>
              <a:rPr lang="de-DE" sz="1300" dirty="0"/>
              <a:t> </a:t>
            </a:r>
            <a:r>
              <a:rPr lang="de-DE" sz="1300" dirty="0" err="1"/>
              <a:t>between</a:t>
            </a:r>
            <a:r>
              <a:rPr lang="de-DE" sz="1300" dirty="0"/>
              <a:t> </a:t>
            </a:r>
            <a:r>
              <a:rPr lang="de-DE" sz="1300" dirty="0" err="1"/>
              <a:t>core</a:t>
            </a:r>
            <a:r>
              <a:rPr lang="de-DE" sz="1300" dirty="0"/>
              <a:t> </a:t>
            </a:r>
            <a:r>
              <a:rPr lang="de-DE" sz="1300" dirty="0" err="1"/>
              <a:t>and</a:t>
            </a:r>
            <a:r>
              <a:rPr lang="de-DE" sz="1300" dirty="0"/>
              <a:t> non-core</a:t>
            </a:r>
          </a:p>
          <a:p>
            <a:pPr lvl="1" indent="0">
              <a:spcBef>
                <a:spcPts val="300"/>
              </a:spcBef>
              <a:buClr>
                <a:schemeClr val="tx1"/>
              </a:buClr>
              <a:buNone/>
            </a:pPr>
            <a:endParaRPr lang="de-DE" sz="1300" dirty="0">
              <a:solidFill>
                <a:srgbClr val="1B1717"/>
              </a:solidFill>
            </a:endParaRPr>
          </a:p>
          <a:p>
            <a:pPr marL="216000" indent="-216000"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sz="1300" dirty="0">
              <a:solidFill>
                <a:srgbClr val="1B1717"/>
              </a:solidFill>
            </a:endParaRP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AC0B98AA-157B-4E4D-9DFF-DAA0B81D21EB}"/>
              </a:ext>
            </a:extLst>
          </p:cNvPr>
          <p:cNvSpPr txBox="1">
            <a:spLocks/>
          </p:cNvSpPr>
          <p:nvPr/>
        </p:nvSpPr>
        <p:spPr>
          <a:xfrm>
            <a:off x="4679841" y="1441968"/>
            <a:ext cx="2117154" cy="1913481"/>
          </a:xfrm>
          <a:prstGeom prst="rect">
            <a:avLst/>
          </a:prstGeom>
          <a:noFill/>
        </p:spPr>
        <p:txBody>
          <a:bodyPr vert="horz" lIns="72000" tIns="36000" rIns="36000" bIns="0" rtlCol="0">
            <a:noAutofit/>
          </a:bodyPr>
          <a:lstStyle>
            <a:lvl1pPr marL="0" indent="0" algn="l" defTabSz="269875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3525" algn="l" defTabSz="271463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777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7913" indent="-269875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300" b="1" dirty="0">
                <a:solidFill>
                  <a:schemeClr val="tx2"/>
                </a:solidFill>
              </a:rPr>
              <a:t>Market </a:t>
            </a:r>
            <a:r>
              <a:rPr lang="de-DE" sz="1300" b="1" dirty="0" err="1">
                <a:solidFill>
                  <a:schemeClr val="tx2"/>
                </a:solidFill>
              </a:rPr>
              <a:t>figures</a:t>
            </a:r>
            <a:endParaRPr lang="de-DE" sz="1300" b="1" dirty="0">
              <a:solidFill>
                <a:schemeClr val="tx2"/>
              </a:solidFill>
            </a:endParaRPr>
          </a:p>
          <a:p>
            <a:pPr marL="216000" indent="-216000"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1300" b="1" dirty="0" err="1">
                <a:solidFill>
                  <a:srgbClr val="1B1717"/>
                </a:solidFill>
              </a:rPr>
              <a:t>Tenants</a:t>
            </a:r>
            <a:r>
              <a:rPr lang="de-DE" sz="1300" b="1" dirty="0">
                <a:solidFill>
                  <a:srgbClr val="1B1717"/>
                </a:solidFill>
              </a:rPr>
              <a:t> </a:t>
            </a:r>
            <a:r>
              <a:rPr lang="de-DE" sz="1300" dirty="0" err="1">
                <a:solidFill>
                  <a:srgbClr val="1B1717"/>
                </a:solidFill>
              </a:rPr>
              <a:t>and</a:t>
            </a:r>
            <a:r>
              <a:rPr lang="de-DE" sz="1300" b="1" dirty="0">
                <a:solidFill>
                  <a:srgbClr val="1B1717"/>
                </a:solidFill>
              </a:rPr>
              <a:t> </a:t>
            </a:r>
            <a:r>
              <a:rPr lang="de-DE" sz="1300" b="1" dirty="0" err="1">
                <a:solidFill>
                  <a:srgbClr val="1B1717"/>
                </a:solidFill>
              </a:rPr>
              <a:t>Renters</a:t>
            </a:r>
            <a:r>
              <a:rPr lang="de-DE" sz="1300" b="1" dirty="0">
                <a:solidFill>
                  <a:srgbClr val="1B1717"/>
                </a:solidFill>
              </a:rPr>
              <a:t> </a:t>
            </a:r>
            <a:r>
              <a:rPr lang="de-DE" sz="1300" dirty="0">
                <a:solidFill>
                  <a:srgbClr val="1B1717"/>
                </a:solidFill>
              </a:rPr>
              <a:t>back</a:t>
            </a:r>
            <a:r>
              <a:rPr lang="de-DE" sz="1300" b="1" dirty="0">
                <a:solidFill>
                  <a:srgbClr val="1B1717"/>
                </a:solidFill>
              </a:rPr>
              <a:t> </a:t>
            </a:r>
            <a:r>
              <a:rPr lang="de-DE" sz="1300" dirty="0">
                <a:solidFill>
                  <a:srgbClr val="1B1717"/>
                </a:solidFill>
              </a:rPr>
              <a:t>on an </a:t>
            </a:r>
            <a:r>
              <a:rPr lang="de-DE" sz="1300" b="1" dirty="0" err="1">
                <a:solidFill>
                  <a:srgbClr val="1B1717"/>
                </a:solidFill>
              </a:rPr>
              <a:t>equal</a:t>
            </a:r>
            <a:r>
              <a:rPr lang="de-DE" sz="1300" b="1" dirty="0">
                <a:solidFill>
                  <a:srgbClr val="1B1717"/>
                </a:solidFill>
              </a:rPr>
              <a:t> </a:t>
            </a:r>
            <a:r>
              <a:rPr lang="de-DE" sz="1300" b="1" dirty="0" err="1">
                <a:solidFill>
                  <a:srgbClr val="1B1717"/>
                </a:solidFill>
              </a:rPr>
              <a:t>footing</a:t>
            </a:r>
            <a:r>
              <a:rPr lang="de-DE" sz="1300" b="1" dirty="0">
                <a:solidFill>
                  <a:srgbClr val="1B1717"/>
                </a:solidFill>
              </a:rPr>
              <a:t> </a:t>
            </a:r>
            <a:r>
              <a:rPr lang="de-DE" sz="1300" dirty="0">
                <a:solidFill>
                  <a:srgbClr val="1B1717"/>
                </a:solidFill>
              </a:rPr>
              <a:t>in</a:t>
            </a:r>
            <a:r>
              <a:rPr lang="de-DE" sz="1300" b="1" dirty="0">
                <a:solidFill>
                  <a:srgbClr val="1B1717"/>
                </a:solidFill>
              </a:rPr>
              <a:t> </a:t>
            </a:r>
            <a:r>
              <a:rPr lang="de-DE" sz="1300" b="1" dirty="0" err="1">
                <a:solidFill>
                  <a:srgbClr val="1B1717"/>
                </a:solidFill>
              </a:rPr>
              <a:t>tight</a:t>
            </a:r>
            <a:r>
              <a:rPr lang="de-DE" sz="1300" b="1" dirty="0">
                <a:solidFill>
                  <a:srgbClr val="1B1717"/>
                </a:solidFill>
              </a:rPr>
              <a:t> </a:t>
            </a:r>
            <a:r>
              <a:rPr lang="de-DE" sz="1300" b="1" dirty="0" err="1">
                <a:solidFill>
                  <a:srgbClr val="1B1717"/>
                </a:solidFill>
              </a:rPr>
              <a:t>markets</a:t>
            </a:r>
            <a:endParaRPr lang="de-DE" sz="1300" b="1" dirty="0">
              <a:solidFill>
                <a:srgbClr val="1B1717"/>
              </a:solidFill>
            </a:endParaRPr>
          </a:p>
          <a:p>
            <a:pPr marL="216000" indent="-216000"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sz="1300" b="1" dirty="0">
              <a:solidFill>
                <a:srgbClr val="1B1717"/>
              </a:solidFill>
            </a:endParaRPr>
          </a:p>
          <a:p>
            <a:pPr marL="216000" indent="-216000"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1300" b="1" dirty="0" err="1">
                <a:solidFill>
                  <a:srgbClr val="1B1717"/>
                </a:solidFill>
              </a:rPr>
              <a:t>Vacancy</a:t>
            </a:r>
            <a:r>
              <a:rPr lang="de-DE" sz="1300" b="1" dirty="0">
                <a:solidFill>
                  <a:srgbClr val="1B1717"/>
                </a:solidFill>
              </a:rPr>
              <a:t> rate </a:t>
            </a:r>
            <a:r>
              <a:rPr lang="de-DE" sz="1300" b="1" dirty="0" err="1">
                <a:solidFill>
                  <a:srgbClr val="1B1717"/>
                </a:solidFill>
              </a:rPr>
              <a:t>increases</a:t>
            </a:r>
            <a:r>
              <a:rPr lang="de-DE" sz="1300" dirty="0">
                <a:solidFill>
                  <a:srgbClr val="1B1717"/>
                </a:solidFill>
              </a:rPr>
              <a:t>; </a:t>
            </a:r>
            <a:r>
              <a:rPr lang="de-DE" sz="1300" dirty="0" err="1">
                <a:solidFill>
                  <a:srgbClr val="1B1717"/>
                </a:solidFill>
              </a:rPr>
              <a:t>Relevance</a:t>
            </a:r>
            <a:r>
              <a:rPr lang="de-DE" sz="1300" dirty="0">
                <a:solidFill>
                  <a:srgbClr val="1B1717"/>
                </a:solidFill>
              </a:rPr>
              <a:t> </a:t>
            </a:r>
            <a:r>
              <a:rPr lang="de-DE" sz="1300" dirty="0" err="1">
                <a:solidFill>
                  <a:srgbClr val="1B1717"/>
                </a:solidFill>
              </a:rPr>
              <a:t>of</a:t>
            </a:r>
            <a:r>
              <a:rPr lang="de-DE" sz="1300" dirty="0">
                <a:solidFill>
                  <a:srgbClr val="1B1717"/>
                </a:solidFill>
              </a:rPr>
              <a:t> </a:t>
            </a:r>
            <a:r>
              <a:rPr lang="de-DE" sz="1300" dirty="0" err="1">
                <a:solidFill>
                  <a:srgbClr val="1B1717"/>
                </a:solidFill>
              </a:rPr>
              <a:t>sublease</a:t>
            </a:r>
            <a:r>
              <a:rPr lang="de-DE" sz="1300" dirty="0">
                <a:solidFill>
                  <a:srgbClr val="1B1717"/>
                </a:solidFill>
              </a:rPr>
              <a:t> </a:t>
            </a:r>
            <a:r>
              <a:rPr lang="de-DE" sz="1300" dirty="0" err="1">
                <a:solidFill>
                  <a:srgbClr val="1B1717"/>
                </a:solidFill>
              </a:rPr>
              <a:t>space</a:t>
            </a:r>
            <a:r>
              <a:rPr lang="de-DE" sz="1300" dirty="0">
                <a:solidFill>
                  <a:srgbClr val="1B1717"/>
                </a:solidFill>
              </a:rPr>
              <a:t> </a:t>
            </a:r>
            <a:r>
              <a:rPr lang="de-DE" sz="1300" dirty="0" err="1">
                <a:solidFill>
                  <a:srgbClr val="1B1717"/>
                </a:solidFill>
              </a:rPr>
              <a:t>increases</a:t>
            </a:r>
            <a:endParaRPr lang="de-DE" sz="1300" dirty="0">
              <a:solidFill>
                <a:srgbClr val="1B1717"/>
              </a:solidFill>
            </a:endParaRPr>
          </a:p>
          <a:p>
            <a:pPr>
              <a:spcBef>
                <a:spcPts val="300"/>
              </a:spcBef>
              <a:buClr>
                <a:schemeClr val="tx1"/>
              </a:buClr>
            </a:pPr>
            <a:endParaRPr lang="de-DE" sz="1300" b="1" dirty="0">
              <a:solidFill>
                <a:srgbClr val="1B1717"/>
              </a:solidFill>
            </a:endParaRPr>
          </a:p>
          <a:p>
            <a:pPr marL="216000" indent="-216000"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1300" dirty="0">
                <a:solidFill>
                  <a:srgbClr val="1B1717"/>
                </a:solidFill>
              </a:rPr>
              <a:t>Nominal </a:t>
            </a:r>
            <a:r>
              <a:rPr lang="de-DE" sz="1300" dirty="0" err="1">
                <a:solidFill>
                  <a:srgbClr val="1B1717"/>
                </a:solidFill>
              </a:rPr>
              <a:t>rents</a:t>
            </a:r>
            <a:r>
              <a:rPr lang="de-DE" sz="1300" dirty="0">
                <a:solidFill>
                  <a:srgbClr val="1B1717"/>
                </a:solidFill>
              </a:rPr>
              <a:t> </a:t>
            </a:r>
            <a:r>
              <a:rPr lang="de-DE" sz="1300" dirty="0" err="1">
                <a:solidFill>
                  <a:srgbClr val="1B1717"/>
                </a:solidFill>
              </a:rPr>
              <a:t>stable</a:t>
            </a:r>
            <a:r>
              <a:rPr lang="de-DE" sz="1300" dirty="0">
                <a:solidFill>
                  <a:srgbClr val="1B1717"/>
                </a:solidFill>
              </a:rPr>
              <a:t> </a:t>
            </a:r>
            <a:r>
              <a:rPr lang="de-DE" sz="1300" dirty="0" err="1">
                <a:solidFill>
                  <a:srgbClr val="1B1717"/>
                </a:solidFill>
              </a:rPr>
              <a:t>to</a:t>
            </a:r>
            <a:r>
              <a:rPr lang="de-DE" sz="1300" dirty="0">
                <a:solidFill>
                  <a:srgbClr val="1B1717"/>
                </a:solidFill>
              </a:rPr>
              <a:t> </a:t>
            </a:r>
            <a:r>
              <a:rPr lang="de-DE" sz="1300" dirty="0" err="1">
                <a:solidFill>
                  <a:srgbClr val="1B1717"/>
                </a:solidFill>
              </a:rPr>
              <a:t>slightly</a:t>
            </a:r>
            <a:r>
              <a:rPr lang="de-DE" sz="1300" dirty="0">
                <a:solidFill>
                  <a:srgbClr val="1B1717"/>
                </a:solidFill>
              </a:rPr>
              <a:t> </a:t>
            </a:r>
            <a:r>
              <a:rPr lang="de-DE" sz="1300" dirty="0" err="1">
                <a:solidFill>
                  <a:srgbClr val="1B1717"/>
                </a:solidFill>
              </a:rPr>
              <a:t>falling</a:t>
            </a:r>
            <a:r>
              <a:rPr lang="de-DE" sz="1300" dirty="0">
                <a:solidFill>
                  <a:srgbClr val="1B1717"/>
                </a:solidFill>
              </a:rPr>
              <a:t>; </a:t>
            </a:r>
            <a:r>
              <a:rPr lang="de-DE" sz="1300" b="1" dirty="0" err="1">
                <a:solidFill>
                  <a:srgbClr val="1B1717"/>
                </a:solidFill>
              </a:rPr>
              <a:t>effective</a:t>
            </a:r>
            <a:r>
              <a:rPr lang="de-DE" sz="1300" b="1" dirty="0">
                <a:solidFill>
                  <a:srgbClr val="1B1717"/>
                </a:solidFill>
              </a:rPr>
              <a:t> </a:t>
            </a:r>
            <a:r>
              <a:rPr lang="de-DE" sz="1300" b="1" dirty="0" err="1">
                <a:solidFill>
                  <a:srgbClr val="1B1717"/>
                </a:solidFill>
              </a:rPr>
              <a:t>rents</a:t>
            </a:r>
            <a:r>
              <a:rPr lang="de-DE" sz="1300" b="1" dirty="0">
                <a:solidFill>
                  <a:srgbClr val="1B1717"/>
                </a:solidFill>
              </a:rPr>
              <a:t> </a:t>
            </a:r>
            <a:r>
              <a:rPr lang="de-DE" sz="1300" b="1" dirty="0" err="1">
                <a:solidFill>
                  <a:srgbClr val="1B1717"/>
                </a:solidFill>
              </a:rPr>
              <a:t>falling</a:t>
            </a:r>
            <a:endParaRPr lang="de-DE" sz="1300" b="1" dirty="0">
              <a:solidFill>
                <a:srgbClr val="1B1717"/>
              </a:solidFill>
            </a:endParaRPr>
          </a:p>
          <a:p>
            <a:pPr>
              <a:spcBef>
                <a:spcPts val="300"/>
              </a:spcBef>
              <a:buClr>
                <a:schemeClr val="tx1"/>
              </a:buClr>
            </a:pPr>
            <a:endParaRPr lang="de-DE" sz="1300" b="1" dirty="0">
              <a:solidFill>
                <a:srgbClr val="1B1717"/>
              </a:solidFill>
            </a:endParaRPr>
          </a:p>
          <a:p>
            <a:pPr marL="216000" indent="-216000"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1300" b="1" dirty="0">
                <a:solidFill>
                  <a:srgbClr val="1B1717"/>
                </a:solidFill>
              </a:rPr>
              <a:t>Lack </a:t>
            </a:r>
            <a:r>
              <a:rPr lang="de-DE" sz="1300" b="1" dirty="0" err="1">
                <a:solidFill>
                  <a:srgbClr val="1B1717"/>
                </a:solidFill>
              </a:rPr>
              <a:t>of</a:t>
            </a:r>
            <a:r>
              <a:rPr lang="de-DE" sz="1300" b="1" dirty="0">
                <a:solidFill>
                  <a:srgbClr val="1B1717"/>
                </a:solidFill>
              </a:rPr>
              <a:t> </a:t>
            </a:r>
            <a:r>
              <a:rPr lang="de-DE" sz="1300" b="1" dirty="0" err="1">
                <a:solidFill>
                  <a:srgbClr val="1B1717"/>
                </a:solidFill>
              </a:rPr>
              <a:t>construction</a:t>
            </a:r>
            <a:r>
              <a:rPr lang="de-DE" sz="1300" b="1" dirty="0">
                <a:solidFill>
                  <a:srgbClr val="1B1717"/>
                </a:solidFill>
              </a:rPr>
              <a:t> </a:t>
            </a:r>
            <a:r>
              <a:rPr lang="de-DE" sz="1300" b="1" dirty="0" err="1">
                <a:solidFill>
                  <a:srgbClr val="1B1717"/>
                </a:solidFill>
              </a:rPr>
              <a:t>capacity</a:t>
            </a:r>
            <a:r>
              <a:rPr lang="de-DE" sz="1300" b="1" dirty="0">
                <a:solidFill>
                  <a:srgbClr val="1B1717"/>
                </a:solidFill>
              </a:rPr>
              <a:t> </a:t>
            </a:r>
            <a:r>
              <a:rPr lang="de-DE" sz="1300" dirty="0" err="1">
                <a:solidFill>
                  <a:srgbClr val="1B1717"/>
                </a:solidFill>
              </a:rPr>
              <a:t>and</a:t>
            </a:r>
            <a:r>
              <a:rPr lang="de-DE" sz="1300" dirty="0">
                <a:solidFill>
                  <a:srgbClr val="1B1717"/>
                </a:solidFill>
              </a:rPr>
              <a:t> high </a:t>
            </a:r>
            <a:r>
              <a:rPr lang="de-DE" sz="1300" dirty="0" err="1">
                <a:solidFill>
                  <a:srgbClr val="1B1717"/>
                </a:solidFill>
              </a:rPr>
              <a:t>construction</a:t>
            </a:r>
            <a:r>
              <a:rPr lang="de-DE" sz="1300" dirty="0">
                <a:solidFill>
                  <a:srgbClr val="1B1717"/>
                </a:solidFill>
              </a:rPr>
              <a:t> </a:t>
            </a:r>
            <a:r>
              <a:rPr lang="de-DE" sz="1300" dirty="0" err="1">
                <a:solidFill>
                  <a:srgbClr val="1B1717"/>
                </a:solidFill>
              </a:rPr>
              <a:t>costs</a:t>
            </a:r>
            <a:r>
              <a:rPr lang="de-DE" sz="1300" dirty="0">
                <a:solidFill>
                  <a:srgbClr val="1B1717"/>
                </a:solidFill>
              </a:rPr>
              <a:t> </a:t>
            </a:r>
            <a:r>
              <a:rPr lang="de-DE" sz="1300" dirty="0" err="1">
                <a:solidFill>
                  <a:srgbClr val="1B1717"/>
                </a:solidFill>
              </a:rPr>
              <a:t>with</a:t>
            </a:r>
            <a:r>
              <a:rPr lang="de-DE" sz="1300" dirty="0">
                <a:solidFill>
                  <a:srgbClr val="1B1717"/>
                </a:solidFill>
              </a:rPr>
              <a:t> </a:t>
            </a:r>
            <a:r>
              <a:rPr lang="de-DE" sz="1300" dirty="0" err="1">
                <a:solidFill>
                  <a:srgbClr val="1B1717"/>
                </a:solidFill>
              </a:rPr>
              <a:t>enormous</a:t>
            </a:r>
            <a:r>
              <a:rPr lang="de-DE" sz="1300" dirty="0">
                <a:solidFill>
                  <a:srgbClr val="1B1717"/>
                </a:solidFill>
              </a:rPr>
              <a:t> </a:t>
            </a:r>
            <a:r>
              <a:rPr lang="de-DE" sz="1300" dirty="0" err="1">
                <a:solidFill>
                  <a:srgbClr val="1B1717"/>
                </a:solidFill>
              </a:rPr>
              <a:t>impact</a:t>
            </a:r>
            <a:r>
              <a:rPr lang="de-DE" sz="1300" dirty="0">
                <a:solidFill>
                  <a:srgbClr val="1B1717"/>
                </a:solidFill>
              </a:rPr>
              <a:t> on </a:t>
            </a:r>
            <a:r>
              <a:rPr lang="de-DE" sz="1300" dirty="0" err="1">
                <a:solidFill>
                  <a:srgbClr val="1B1717"/>
                </a:solidFill>
              </a:rPr>
              <a:t>pipeline</a:t>
            </a:r>
            <a:r>
              <a:rPr lang="de-DE" sz="1300" dirty="0">
                <a:solidFill>
                  <a:srgbClr val="1B1717"/>
                </a:solidFill>
              </a:rPr>
              <a:t> - </a:t>
            </a:r>
            <a:r>
              <a:rPr lang="de-DE" sz="1300" dirty="0" err="1">
                <a:solidFill>
                  <a:srgbClr val="1B1717"/>
                </a:solidFill>
              </a:rPr>
              <a:t>postponements</a:t>
            </a:r>
            <a:r>
              <a:rPr lang="de-DE" sz="1300" dirty="0">
                <a:solidFill>
                  <a:srgbClr val="1B1717"/>
                </a:solidFill>
              </a:rPr>
              <a:t> </a:t>
            </a:r>
            <a:r>
              <a:rPr lang="de-DE" sz="1300" dirty="0" err="1">
                <a:solidFill>
                  <a:srgbClr val="1B1717"/>
                </a:solidFill>
              </a:rPr>
              <a:t>possible</a:t>
            </a:r>
            <a:endParaRPr lang="de-DE" sz="1300" dirty="0">
              <a:solidFill>
                <a:srgbClr val="1B1717"/>
              </a:solidFill>
            </a:endParaRPr>
          </a:p>
          <a:p>
            <a:pPr>
              <a:spcBef>
                <a:spcPts val="300"/>
              </a:spcBef>
              <a:buClr>
                <a:schemeClr val="tx1"/>
              </a:buClr>
            </a:pPr>
            <a:endParaRPr lang="de-DE" sz="1300" dirty="0"/>
          </a:p>
          <a:p>
            <a:pPr marL="216000" indent="-216000"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1300" b="1" dirty="0"/>
              <a:t>Price </a:t>
            </a:r>
            <a:r>
              <a:rPr lang="de-DE" sz="1300" b="1" dirty="0" err="1"/>
              <a:t>pressure</a:t>
            </a:r>
            <a:r>
              <a:rPr lang="de-DE" sz="1300" b="1" dirty="0"/>
              <a:t> </a:t>
            </a:r>
            <a:r>
              <a:rPr lang="de-DE" sz="1300" dirty="0"/>
              <a:t>on </a:t>
            </a:r>
            <a:r>
              <a:rPr lang="de-DE" sz="1300" dirty="0" err="1"/>
              <a:t>objects</a:t>
            </a:r>
            <a:r>
              <a:rPr lang="de-DE" sz="1300" dirty="0"/>
              <a:t> </a:t>
            </a:r>
            <a:r>
              <a:rPr lang="de-DE" sz="1300" dirty="0" err="1"/>
              <a:t>with</a:t>
            </a:r>
            <a:r>
              <a:rPr lang="de-DE" sz="1300" dirty="0"/>
              <a:t> </a:t>
            </a:r>
            <a:r>
              <a:rPr lang="de-DE" sz="1300" dirty="0" err="1"/>
              <a:t>quality</a:t>
            </a:r>
            <a:r>
              <a:rPr lang="de-DE" sz="1300" dirty="0"/>
              <a:t> </a:t>
            </a:r>
            <a:r>
              <a:rPr lang="de-DE" sz="1300" dirty="0" err="1"/>
              <a:t>defects</a:t>
            </a:r>
            <a:r>
              <a:rPr lang="de-DE" sz="1300" dirty="0"/>
              <a:t> </a:t>
            </a:r>
            <a:r>
              <a:rPr lang="de-DE" sz="1300" dirty="0" err="1"/>
              <a:t>increases</a:t>
            </a:r>
            <a:endParaRPr lang="de-DE" sz="1300" dirty="0"/>
          </a:p>
        </p:txBody>
      </p:sp>
      <p:sp>
        <p:nvSpPr>
          <p:cNvPr id="28" name="Datumsplatzhalter 3">
            <a:extLst>
              <a:ext uri="{FF2B5EF4-FFF2-40B4-BE49-F238E27FC236}">
                <a16:creationId xmlns:a16="http://schemas.microsoft.com/office/drawing/2014/main" id="{803E1FCD-F06E-9742-8A0D-3CB7ABFA6A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4000" y="6678000"/>
            <a:ext cx="6120000" cy="138499"/>
          </a:xfrm>
        </p:spPr>
        <p:txBody>
          <a:bodyPr/>
          <a:lstStyle/>
          <a:p>
            <a:r>
              <a:rPr lang="de-DE"/>
              <a:t>German Real Estate Market 2022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B095CEE-967D-2C45-A383-C0C73EEEC0B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776758" y="4713112"/>
            <a:ext cx="2095200" cy="1224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7BB73DD-BD8A-B142-A658-60F3FF951AC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769558" y="3179740"/>
            <a:ext cx="2095200" cy="1224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8970B31-BF8E-0D47-901A-4C821D82ED9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412495" y="4707718"/>
            <a:ext cx="2095200" cy="12231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A26E811-273B-AB44-80FB-129DD3255493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411305" y="1716460"/>
            <a:ext cx="2095200" cy="1224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4D46916-3F50-3141-807B-0DC4BBA91836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776758" y="1716460"/>
            <a:ext cx="2088000" cy="1224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4D54BCE7-371E-7443-8361-F164F409B3EB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r="4372"/>
          <a:stretch/>
        </p:blipFill>
        <p:spPr>
          <a:xfrm>
            <a:off x="2419574" y="3179740"/>
            <a:ext cx="2086931" cy="1224000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53F8119-C853-7346-BD43-4F180E14DC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3256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770092-6A44-FE41-9E59-DD20FF6AD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Logistic</a:t>
            </a:r>
            <a:r>
              <a:rPr lang="de-DE" dirty="0"/>
              <a:t>: 2021 Investments back at '</a:t>
            </a:r>
            <a:r>
              <a:rPr lang="de-DE" dirty="0" err="1"/>
              <a:t>pre-crisis</a:t>
            </a:r>
            <a:r>
              <a:rPr lang="de-DE" dirty="0"/>
              <a:t>' </a:t>
            </a:r>
            <a:r>
              <a:rPr lang="de-DE" dirty="0" err="1"/>
              <a:t>level</a:t>
            </a:r>
            <a:endParaRPr lang="de-DE" dirty="0"/>
          </a:p>
        </p:txBody>
      </p:sp>
      <p:graphicFrame>
        <p:nvGraphicFramePr>
          <p:cNvPr id="9" name="Inhaltsplatzhalter 8">
            <a:extLst>
              <a:ext uri="{FF2B5EF4-FFF2-40B4-BE49-F238E27FC236}">
                <a16:creationId xmlns:a16="http://schemas.microsoft.com/office/drawing/2014/main" id="{68B6123F-5F68-2F49-928E-27F6A842F0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8575008"/>
              </p:ext>
            </p:extLst>
          </p:nvPr>
        </p:nvGraphicFramePr>
        <p:xfrm>
          <a:off x="233363" y="1439863"/>
          <a:ext cx="6840537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83FA9F-9BF3-A645-8B12-6303597DD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A92485-4FDC-6746-962A-2669F4B7E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6C37EF-2329-104E-A672-CEA0BB9DD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de-DE" smtClean="0"/>
              <a:t>11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9743EDD-4C24-BB4C-A2AA-0CCEEA42D4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Source: bulwiengesa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77949C8-9918-1946-9AB2-44E25405E4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b="1" dirty="0">
              <a:solidFill>
                <a:schemeClr val="tx2"/>
              </a:solidFill>
            </a:endParaRPr>
          </a:p>
          <a:p>
            <a:endParaRPr lang="de-DE" b="1" dirty="0">
              <a:solidFill>
                <a:schemeClr val="tx2"/>
              </a:solidFill>
            </a:endParaRPr>
          </a:p>
          <a:p>
            <a:endParaRPr lang="de-DE" b="1" dirty="0">
              <a:solidFill>
                <a:schemeClr val="tx2"/>
              </a:solidFill>
            </a:endParaRPr>
          </a:p>
          <a:p>
            <a:r>
              <a:rPr lang="de-DE" b="1" dirty="0">
                <a:solidFill>
                  <a:schemeClr val="tx2"/>
                </a:solidFill>
              </a:rPr>
              <a:t>Corporate Real Estate:</a:t>
            </a:r>
          </a:p>
          <a:p>
            <a:r>
              <a:rPr lang="de-DE" dirty="0"/>
              <a:t>at least</a:t>
            </a:r>
          </a:p>
          <a:p>
            <a:r>
              <a:rPr lang="de-DE" sz="3600" b="1" dirty="0">
                <a:solidFill>
                  <a:srgbClr val="0091CA"/>
                </a:solidFill>
                <a:latin typeface="+mj-lt"/>
              </a:rPr>
              <a:t>3.8</a:t>
            </a:r>
            <a:r>
              <a:rPr lang="de-DE" b="1" dirty="0">
                <a:solidFill>
                  <a:srgbClr val="0091CA"/>
                </a:solidFill>
              </a:rPr>
              <a:t> </a:t>
            </a:r>
          </a:p>
          <a:p>
            <a:r>
              <a:rPr lang="de-DE" b="1" dirty="0">
                <a:solidFill>
                  <a:srgbClr val="0091CA"/>
                </a:solidFill>
              </a:rPr>
              <a:t>Billion Euro</a:t>
            </a:r>
          </a:p>
          <a:p>
            <a:r>
              <a:rPr lang="de-DE" dirty="0"/>
              <a:t>in </a:t>
            </a:r>
            <a:r>
              <a:rPr lang="de-DE" dirty="0" err="1"/>
              <a:t>further</a:t>
            </a:r>
            <a:r>
              <a:rPr lang="de-DE" dirty="0"/>
              <a:t> </a:t>
            </a:r>
            <a:r>
              <a:rPr lang="de-DE" dirty="0" err="1"/>
              <a:t>investments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 err="1"/>
              <a:t>industrial</a:t>
            </a:r>
            <a:r>
              <a:rPr lang="de-DE" dirty="0"/>
              <a:t> </a:t>
            </a:r>
            <a:r>
              <a:rPr lang="de-DE" b="1" dirty="0" err="1"/>
              <a:t>market</a:t>
            </a:r>
            <a:r>
              <a:rPr lang="de-DE" dirty="0"/>
              <a:t> in 2021</a:t>
            </a:r>
          </a:p>
        </p:txBody>
      </p:sp>
    </p:spTree>
    <p:extLst>
      <p:ext uri="{BB962C8B-B14F-4D97-AF65-F5344CB8AC3E}">
        <p14:creationId xmlns:p14="http://schemas.microsoft.com/office/powerpoint/2010/main" val="1969756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2DFDBD6C-0B70-8749-8BA1-46EDB3E93234}"/>
              </a:ext>
            </a:extLst>
          </p:cNvPr>
          <p:cNvSpPr/>
          <p:nvPr/>
        </p:nvSpPr>
        <p:spPr>
          <a:xfrm>
            <a:off x="5107259" y="1929161"/>
            <a:ext cx="1895471" cy="3687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Forecast</a:t>
            </a:r>
            <a:endParaRPr lang="de-GB" dirty="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770092-6A44-FE41-9E59-DD20FF6AD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400110"/>
          </a:xfrm>
        </p:spPr>
        <p:txBody>
          <a:bodyPr/>
          <a:lstStyle/>
          <a:p>
            <a:r>
              <a:rPr lang="de-DE" dirty="0" err="1"/>
              <a:t>Rents</a:t>
            </a:r>
            <a:r>
              <a:rPr lang="de-DE" dirty="0"/>
              <a:t> </a:t>
            </a:r>
            <a:r>
              <a:rPr lang="de-DE" dirty="0" err="1"/>
              <a:t>continue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rise</a:t>
            </a:r>
            <a:r>
              <a:rPr lang="de-DE" dirty="0"/>
              <a:t> in all </a:t>
            </a:r>
            <a:r>
              <a:rPr lang="de-DE" dirty="0" err="1"/>
              <a:t>city</a:t>
            </a:r>
            <a:r>
              <a:rPr lang="de-DE" dirty="0"/>
              <a:t> </a:t>
            </a:r>
            <a:r>
              <a:rPr lang="de-DE" dirty="0" err="1"/>
              <a:t>categorie</a:t>
            </a:r>
            <a:endParaRPr lang="de-DE" dirty="0"/>
          </a:p>
        </p:txBody>
      </p:sp>
      <p:graphicFrame>
        <p:nvGraphicFramePr>
          <p:cNvPr id="9" name="Inhaltsplatzhalter 8">
            <a:extLst>
              <a:ext uri="{FF2B5EF4-FFF2-40B4-BE49-F238E27FC236}">
                <a16:creationId xmlns:a16="http://schemas.microsoft.com/office/drawing/2014/main" id="{109715A1-C017-AF41-8EC9-14EF6B22F6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2136862"/>
              </p:ext>
            </p:extLst>
          </p:nvPr>
        </p:nvGraphicFramePr>
        <p:xfrm>
          <a:off x="233362" y="1493588"/>
          <a:ext cx="6840537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83FA9F-9BF3-A645-8B12-6303597DD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A92485-4FDC-6746-962A-2669F4B7E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6C37EF-2329-104E-A672-CEA0BB9DD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de-DE" smtClean="0"/>
              <a:t>12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9743EDD-4C24-BB4C-A2AA-0CCEEA42D4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Source: bulwiengesa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77949C8-9918-1946-9AB2-44E25405E4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b="1" dirty="0">
                <a:solidFill>
                  <a:schemeClr val="tx2"/>
                </a:solidFill>
              </a:rPr>
              <a:t>Top </a:t>
            </a:r>
            <a:r>
              <a:rPr lang="de-DE" b="1" dirty="0" err="1">
                <a:solidFill>
                  <a:schemeClr val="tx2"/>
                </a:solidFill>
              </a:rPr>
              <a:t>locations</a:t>
            </a:r>
            <a:endParaRPr lang="de-DE" b="1" dirty="0">
              <a:solidFill>
                <a:schemeClr val="tx2"/>
              </a:solidFill>
            </a:endParaRPr>
          </a:p>
          <a:p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strongest</a:t>
            </a:r>
            <a:r>
              <a:rPr lang="de-DE" dirty="0"/>
              <a:t> </a:t>
            </a:r>
            <a:r>
              <a:rPr lang="de-DE" dirty="0" err="1"/>
              <a:t>forecast</a:t>
            </a:r>
            <a:r>
              <a:rPr lang="de-DE" dirty="0"/>
              <a:t> </a:t>
            </a:r>
            <a:r>
              <a:rPr lang="de-DE" dirty="0" err="1"/>
              <a:t>growth</a:t>
            </a:r>
            <a:r>
              <a:rPr lang="de-DE" dirty="0"/>
              <a:t> </a:t>
            </a:r>
            <a:r>
              <a:rPr lang="de-DE" dirty="0" err="1"/>
              <a:t>of</a:t>
            </a:r>
            <a:endParaRPr lang="de-DE" dirty="0"/>
          </a:p>
          <a:p>
            <a:r>
              <a:rPr lang="de-DE" sz="3600" b="1" dirty="0">
                <a:solidFill>
                  <a:srgbClr val="0091CA"/>
                </a:solidFill>
                <a:latin typeface="+mj-lt"/>
              </a:rPr>
              <a:t>+ 10 </a:t>
            </a:r>
            <a:r>
              <a:rPr lang="de-DE" sz="2400" dirty="0">
                <a:solidFill>
                  <a:srgbClr val="0091CA"/>
                </a:solidFill>
              </a:rPr>
              <a:t>%</a:t>
            </a:r>
          </a:p>
          <a:p>
            <a:r>
              <a:rPr lang="de-DE" sz="3600" b="1" dirty="0">
                <a:solidFill>
                  <a:srgbClr val="0091CA"/>
                </a:solidFill>
              </a:rPr>
              <a:t>»</a:t>
            </a:r>
          </a:p>
          <a:p>
            <a:r>
              <a:rPr lang="de-DE" dirty="0"/>
              <a:t>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b="1" dirty="0" err="1"/>
              <a:t>shortage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space</a:t>
            </a:r>
            <a:r>
              <a:rPr lang="de-DE" dirty="0"/>
              <a:t>, also </a:t>
            </a:r>
            <a:r>
              <a:rPr lang="de-DE" dirty="0" err="1"/>
              <a:t>demand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well-</a:t>
            </a:r>
            <a:r>
              <a:rPr lang="de-DE" dirty="0" err="1"/>
              <a:t>connected</a:t>
            </a:r>
            <a:r>
              <a:rPr lang="de-DE" dirty="0"/>
              <a:t> </a:t>
            </a:r>
            <a:r>
              <a:rPr lang="de-DE" dirty="0" err="1"/>
              <a:t>sites</a:t>
            </a:r>
            <a:r>
              <a:rPr lang="de-DE" dirty="0"/>
              <a:t> in </a:t>
            </a:r>
            <a:r>
              <a:rPr lang="de-DE" b="1" dirty="0" err="1"/>
              <a:t>peri-pheral</a:t>
            </a:r>
            <a:r>
              <a:rPr lang="de-DE" b="1" dirty="0"/>
              <a:t> </a:t>
            </a:r>
            <a:r>
              <a:rPr lang="de-DE" b="1" dirty="0" err="1"/>
              <a:t>loca-tions</a:t>
            </a:r>
            <a:r>
              <a:rPr lang="de-DE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970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DEE0F9-B9B9-D343-A53B-E2D59FB8B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GB" dirty="0"/>
              <a:t>Residential Activity Northern Germany 2021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BD7999A-A40E-C64A-B02D-F0262BA9C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362" y="1113778"/>
            <a:ext cx="8245740" cy="5204222"/>
          </a:xfrm>
          <a:solidFill>
            <a:schemeClr val="bg1">
              <a:lumMod val="85000"/>
            </a:schemeClr>
          </a:solidFill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86BB9AA-FB4B-A449-9937-20949C8394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Source</a:t>
            </a:r>
            <a:r>
              <a:rPr lang="de-GB"/>
              <a:t>: </a:t>
            </a:r>
            <a:r>
              <a:rPr lang="de-GB" dirty="0"/>
              <a:t>BPD, bulwiengesa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EAF464F1-336A-D248-B65F-DE075DED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9C62E052-4CA7-B54D-9778-F525255C0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9C7F3AC-1A1A-384B-8711-3C0DCA93BD7A}"/>
              </a:ext>
            </a:extLst>
          </p:cNvPr>
          <p:cNvSpPr/>
          <p:nvPr/>
        </p:nvSpPr>
        <p:spPr>
          <a:xfrm>
            <a:off x="233362" y="1408102"/>
            <a:ext cx="4697453" cy="1045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GB" sz="2200" dirty="0"/>
              <a:t>Heat Map Residential Demand</a:t>
            </a:r>
          </a:p>
          <a:p>
            <a:r>
              <a:rPr lang="de-GB" sz="2200" dirty="0"/>
              <a:t>in Germany 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31264C9-4A03-D843-8173-950A62AA4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de-DE" smtClean="0"/>
              <a:t>13</a:t>
            </a:fld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1F7E4E2-74A8-8043-9F9F-2D13B2917331}"/>
              </a:ext>
            </a:extLst>
          </p:cNvPr>
          <p:cNvSpPr/>
          <p:nvPr/>
        </p:nvSpPr>
        <p:spPr>
          <a:xfrm>
            <a:off x="627019" y="2734491"/>
            <a:ext cx="1924595" cy="400594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>
                <a:solidFill>
                  <a:sysClr val="windowText" lastClr="000000"/>
                </a:solidFill>
              </a:rPr>
              <a:t>Further </a:t>
            </a:r>
            <a:r>
              <a:rPr lang="de-DE" sz="1100" dirty="0" err="1">
                <a:solidFill>
                  <a:sysClr val="windowText" lastClr="000000"/>
                </a:solidFill>
              </a:rPr>
              <a:t>information</a:t>
            </a:r>
            <a:r>
              <a:rPr lang="de-DE" sz="1100" dirty="0">
                <a:solidFill>
                  <a:sysClr val="windowText" lastClr="000000"/>
                </a:solidFill>
              </a:rPr>
              <a:t> at</a:t>
            </a:r>
          </a:p>
          <a:p>
            <a:r>
              <a:rPr lang="de-DE" sz="1100" dirty="0" err="1">
                <a:solidFill>
                  <a:sysClr val="windowText" lastClr="000000"/>
                </a:solidFill>
              </a:rPr>
              <a:t>www.wohnwetterkarte.de</a:t>
            </a:r>
            <a:endParaRPr lang="de-DE" sz="11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15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FF2976-9A69-F840-9C42-2A64D968A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GB" dirty="0"/>
              <a:t>Residential Activity Southern Germany 2021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C0FB6FF9-4AED-EE42-9B38-8E0DA3E146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362" y="1041527"/>
            <a:ext cx="8235389" cy="5334832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E2975D2-1C2E-1646-A93E-7C13FF4FE5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Source</a:t>
            </a:r>
            <a:r>
              <a:rPr lang="de-GB"/>
              <a:t>: </a:t>
            </a:r>
            <a:r>
              <a:rPr lang="de-GB" dirty="0"/>
              <a:t>BPD, bulwiengesa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7474DEF2-B94F-DB41-8D4A-AB8D53939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9BF34652-04C9-EE4F-B442-FEFC48089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FE5415-2E2C-F541-B150-B3F8210DF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de-DE" smtClean="0"/>
              <a:t>14</a:t>
            </a:fld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361D6EC-12C1-9641-8CC2-F54598B86081}"/>
              </a:ext>
            </a:extLst>
          </p:cNvPr>
          <p:cNvSpPr/>
          <p:nvPr/>
        </p:nvSpPr>
        <p:spPr>
          <a:xfrm>
            <a:off x="5262004" y="5994058"/>
            <a:ext cx="1795141" cy="273392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800" dirty="0" err="1">
                <a:solidFill>
                  <a:sysClr val="windowText" lastClr="000000"/>
                </a:solidFill>
              </a:rPr>
              <a:t>Municipality-free</a:t>
            </a:r>
            <a:r>
              <a:rPr lang="de-DE" sz="800" dirty="0">
                <a:solidFill>
                  <a:sysClr val="windowText" lastClr="000000"/>
                </a:solidFill>
              </a:rPr>
              <a:t> </a:t>
            </a:r>
            <a:r>
              <a:rPr lang="de-DE" sz="800" dirty="0" err="1">
                <a:solidFill>
                  <a:sysClr val="windowText" lastClr="000000"/>
                </a:solidFill>
              </a:rPr>
              <a:t>areas</a:t>
            </a:r>
            <a:r>
              <a:rPr lang="de-DE" sz="800" dirty="0">
                <a:solidFill>
                  <a:sysClr val="windowText" lastClr="000000"/>
                </a:solidFill>
              </a:rPr>
              <a:t>/</a:t>
            </a:r>
            <a:br>
              <a:rPr lang="de-DE" sz="800" dirty="0">
                <a:solidFill>
                  <a:sysClr val="windowText" lastClr="000000"/>
                </a:solidFill>
              </a:rPr>
            </a:br>
            <a:r>
              <a:rPr lang="de-DE" sz="800" dirty="0" err="1">
                <a:solidFill>
                  <a:sysClr val="windowText" lastClr="000000"/>
                </a:solidFill>
              </a:rPr>
              <a:t>municipalities</a:t>
            </a:r>
            <a:r>
              <a:rPr lang="de-DE" sz="800" dirty="0">
                <a:solidFill>
                  <a:sysClr val="windowText" lastClr="000000"/>
                </a:solidFill>
              </a:rPr>
              <a:t> </a:t>
            </a:r>
            <a:r>
              <a:rPr lang="de-DE" sz="800" dirty="0" err="1">
                <a:solidFill>
                  <a:sysClr val="windowText" lastClr="000000"/>
                </a:solidFill>
              </a:rPr>
              <a:t>with</a:t>
            </a:r>
            <a:r>
              <a:rPr lang="de-DE" sz="800" dirty="0">
                <a:solidFill>
                  <a:sysClr val="windowText" lastClr="000000"/>
                </a:solidFill>
              </a:rPr>
              <a:t> territorial </a:t>
            </a:r>
            <a:r>
              <a:rPr lang="de-DE" sz="800" dirty="0" err="1">
                <a:solidFill>
                  <a:sysClr val="windowText" lastClr="000000"/>
                </a:solidFill>
              </a:rPr>
              <a:t>reform</a:t>
            </a:r>
            <a:endParaRPr lang="de-DE" sz="80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8CC7F18-8B41-3E41-949D-26C9DE543737}"/>
              </a:ext>
            </a:extLst>
          </p:cNvPr>
          <p:cNvSpPr/>
          <p:nvPr/>
        </p:nvSpPr>
        <p:spPr>
          <a:xfrm>
            <a:off x="4275611" y="6148692"/>
            <a:ext cx="677855" cy="170195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800" dirty="0" err="1">
                <a:solidFill>
                  <a:sysClr val="windowText" lastClr="000000"/>
                </a:solidFill>
              </a:rPr>
              <a:t>Overheated</a:t>
            </a:r>
            <a:endParaRPr lang="de-DE" sz="80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04964C4-08FE-9848-9F35-C6F097F81E7D}"/>
              </a:ext>
            </a:extLst>
          </p:cNvPr>
          <p:cNvSpPr/>
          <p:nvPr/>
        </p:nvSpPr>
        <p:spPr>
          <a:xfrm>
            <a:off x="1547664" y="6148692"/>
            <a:ext cx="677855" cy="170195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800" dirty="0" err="1">
                <a:solidFill>
                  <a:sysClr val="windowText" lastClr="000000"/>
                </a:solidFill>
              </a:rPr>
              <a:t>Cold</a:t>
            </a:r>
            <a:endParaRPr lang="de-DE" sz="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72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1BCD4-4F8A-9B47-B0EF-EDFBCC06E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800219"/>
          </a:xfrm>
        </p:spPr>
        <p:txBody>
          <a:bodyPr/>
          <a:lstStyle/>
          <a:p>
            <a:r>
              <a:rPr lang="de-DE" dirty="0"/>
              <a:t>Retail: </a:t>
            </a:r>
            <a:r>
              <a:rPr lang="de-DE" dirty="0" err="1"/>
              <a:t>Indexed</a:t>
            </a:r>
            <a:r>
              <a:rPr lang="de-DE" dirty="0"/>
              <a:t> Development </a:t>
            </a:r>
            <a:r>
              <a:rPr lang="de-DE" dirty="0" err="1"/>
              <a:t>of</a:t>
            </a:r>
            <a:r>
              <a:rPr lang="de-DE" dirty="0"/>
              <a:t> Retail </a:t>
            </a:r>
            <a:r>
              <a:rPr lang="de-DE" dirty="0" err="1"/>
              <a:t>Sales</a:t>
            </a:r>
            <a:r>
              <a:rPr lang="de-DE" dirty="0"/>
              <a:t> in Germany – </a:t>
            </a:r>
            <a:br>
              <a:rPr lang="de-DE" dirty="0"/>
            </a:br>
            <a:r>
              <a:rPr lang="de-DE" dirty="0" err="1"/>
              <a:t>Decoupled</a:t>
            </a:r>
            <a:r>
              <a:rPr lang="de-DE" dirty="0"/>
              <a:t> Dynamics in Internet </a:t>
            </a:r>
            <a:r>
              <a:rPr lang="de-DE" dirty="0" err="1"/>
              <a:t>Retailing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BB9CFC-8257-7D47-BBFD-286A065A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DB7E01-8E91-024C-B0EA-40BE08DA0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BA9F13-A089-1240-81E0-B78E7397A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de-DE" smtClean="0"/>
              <a:t>15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271D4EA-2BB2-DB45-84A2-5C422AB470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3600" b="1" dirty="0">
                <a:solidFill>
                  <a:srgbClr val="0091CA"/>
                </a:solidFill>
              </a:rPr>
              <a:t>»</a:t>
            </a:r>
          </a:p>
          <a:p>
            <a:r>
              <a:rPr lang="de-DE" dirty="0"/>
              <a:t>Mail </a:t>
            </a:r>
            <a:r>
              <a:rPr lang="de-DE" dirty="0" err="1"/>
              <a:t>order</a:t>
            </a:r>
            <a:r>
              <a:rPr lang="de-DE" dirty="0"/>
              <a:t>/</a:t>
            </a:r>
            <a:r>
              <a:rPr lang="de-DE" dirty="0" err="1"/>
              <a:t>internet</a:t>
            </a:r>
            <a:r>
              <a:rPr lang="de-DE" dirty="0"/>
              <a:t> </a:t>
            </a:r>
            <a:r>
              <a:rPr lang="de-DE" dirty="0" err="1"/>
              <a:t>trade</a:t>
            </a:r>
            <a:r>
              <a:rPr lang="de-DE" dirty="0"/>
              <a:t> </a:t>
            </a:r>
            <a:r>
              <a:rPr lang="de-DE" dirty="0" err="1"/>
              <a:t>expected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generate</a:t>
            </a:r>
            <a:r>
              <a:rPr lang="de-DE" dirty="0"/>
              <a:t> 85 </a:t>
            </a:r>
            <a:r>
              <a:rPr lang="de-DE" dirty="0" err="1"/>
              <a:t>billion</a:t>
            </a:r>
            <a:r>
              <a:rPr lang="de-DE" dirty="0"/>
              <a:t> </a:t>
            </a:r>
            <a:r>
              <a:rPr lang="de-DE" dirty="0" err="1"/>
              <a:t>euros</a:t>
            </a:r>
            <a:r>
              <a:rPr lang="de-DE" dirty="0"/>
              <a:t>* in </a:t>
            </a:r>
            <a:r>
              <a:rPr lang="de-DE" dirty="0" err="1"/>
              <a:t>sales</a:t>
            </a:r>
            <a:r>
              <a:rPr lang="de-DE" dirty="0"/>
              <a:t> in 2021, </a:t>
            </a:r>
            <a:r>
              <a:rPr lang="de-DE" dirty="0" err="1"/>
              <a:t>around</a:t>
            </a:r>
            <a:r>
              <a:rPr lang="de-DE" dirty="0"/>
              <a:t> 15% </a:t>
            </a:r>
            <a:r>
              <a:rPr lang="de-DE" dirty="0" err="1"/>
              <a:t>of</a:t>
            </a:r>
            <a:r>
              <a:rPr lang="de-DE" dirty="0"/>
              <a:t> total </a:t>
            </a:r>
            <a:r>
              <a:rPr lang="de-DE" dirty="0" err="1"/>
              <a:t>retail</a:t>
            </a:r>
            <a:r>
              <a:rPr lang="de-DE" dirty="0"/>
              <a:t> </a:t>
            </a:r>
            <a:r>
              <a:rPr lang="de-DE" dirty="0" err="1"/>
              <a:t>sales</a:t>
            </a:r>
            <a:endParaRPr lang="de-DE" dirty="0"/>
          </a:p>
          <a:p>
            <a:r>
              <a:rPr lang="de-DE" sz="3600" b="1" dirty="0">
                <a:solidFill>
                  <a:srgbClr val="0091CA"/>
                </a:solidFill>
              </a:rPr>
              <a:t>»</a:t>
            </a:r>
          </a:p>
          <a:p>
            <a:r>
              <a:rPr lang="de-DE" dirty="0" err="1"/>
              <a:t>Stationary</a:t>
            </a:r>
            <a:r>
              <a:rPr lang="de-DE" dirty="0"/>
              <a:t> </a:t>
            </a:r>
            <a:r>
              <a:rPr lang="de-DE" dirty="0" err="1"/>
              <a:t>retail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sales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 508 </a:t>
            </a:r>
            <a:r>
              <a:rPr lang="de-DE" dirty="0" err="1"/>
              <a:t>billion</a:t>
            </a:r>
            <a:r>
              <a:rPr lang="de-DE" dirty="0"/>
              <a:t> </a:t>
            </a:r>
            <a:r>
              <a:rPr lang="de-DE" dirty="0" err="1"/>
              <a:t>euros</a:t>
            </a:r>
            <a:r>
              <a:rPr lang="de-DE" dirty="0"/>
              <a:t>* in 2021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03042D63-B06C-3F4B-890C-85D93D52F5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900" y="6517917"/>
            <a:ext cx="6840000" cy="138499"/>
          </a:xfrm>
        </p:spPr>
        <p:txBody>
          <a:bodyPr/>
          <a:lstStyle/>
          <a:p>
            <a:r>
              <a:rPr lang="de-DE" dirty="0"/>
              <a:t>Source: Federal Statistical Office, </a:t>
            </a:r>
            <a:r>
              <a:rPr lang="de-DE" dirty="0" err="1"/>
              <a:t>retail</a:t>
            </a:r>
            <a:r>
              <a:rPr lang="de-DE" dirty="0"/>
              <a:t> </a:t>
            </a:r>
            <a:r>
              <a:rPr lang="de-DE" dirty="0" err="1"/>
              <a:t>sales</a:t>
            </a:r>
            <a:r>
              <a:rPr lang="de-DE" dirty="0"/>
              <a:t>, real, </a:t>
            </a:r>
            <a:r>
              <a:rPr lang="de-DE" dirty="0" err="1"/>
              <a:t>calendar</a:t>
            </a:r>
            <a:r>
              <a:rPr lang="de-DE" dirty="0"/>
              <a:t>-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seasonally</a:t>
            </a:r>
            <a:r>
              <a:rPr lang="de-DE" dirty="0"/>
              <a:t> </a:t>
            </a:r>
            <a:r>
              <a:rPr lang="de-DE" dirty="0" err="1"/>
              <a:t>adjusted</a:t>
            </a:r>
            <a:r>
              <a:rPr lang="de-DE" dirty="0"/>
              <a:t>, 2015 = 100,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Nov. 24, 2021, *</a:t>
            </a:r>
            <a:r>
              <a:rPr lang="de-DE" dirty="0" err="1"/>
              <a:t>preliminary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.</a:t>
            </a:r>
          </a:p>
        </p:txBody>
      </p:sp>
      <p:graphicFrame>
        <p:nvGraphicFramePr>
          <p:cNvPr id="13" name="Inhaltsplatzhalter 12">
            <a:extLst>
              <a:ext uri="{FF2B5EF4-FFF2-40B4-BE49-F238E27FC236}">
                <a16:creationId xmlns:a16="http://schemas.microsoft.com/office/drawing/2014/main" id="{CE455B87-988D-284D-97E1-01A79B817D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8383483"/>
              </p:ext>
            </p:extLst>
          </p:nvPr>
        </p:nvGraphicFramePr>
        <p:xfrm>
          <a:off x="233363" y="1439863"/>
          <a:ext cx="6840537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Rechteck 18">
            <a:extLst>
              <a:ext uri="{FF2B5EF4-FFF2-40B4-BE49-F238E27FC236}">
                <a16:creationId xmlns:a16="http://schemas.microsoft.com/office/drawing/2014/main" id="{1DC7D986-9581-7E4E-B575-3BF50EF61E07}"/>
              </a:ext>
            </a:extLst>
          </p:cNvPr>
          <p:cNvSpPr/>
          <p:nvPr/>
        </p:nvSpPr>
        <p:spPr>
          <a:xfrm>
            <a:off x="5615871" y="1602223"/>
            <a:ext cx="80922" cy="3390563"/>
          </a:xfrm>
          <a:prstGeom prst="rect">
            <a:avLst/>
          </a:prstGeom>
          <a:solidFill>
            <a:srgbClr val="F8A03C">
              <a:alpha val="3421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C16D9D7-0115-E542-A2B4-5E030A88A874}"/>
              </a:ext>
            </a:extLst>
          </p:cNvPr>
          <p:cNvSpPr/>
          <p:nvPr/>
        </p:nvSpPr>
        <p:spPr>
          <a:xfrm>
            <a:off x="6216164" y="1600875"/>
            <a:ext cx="360000" cy="3390563"/>
          </a:xfrm>
          <a:prstGeom prst="rect">
            <a:avLst/>
          </a:prstGeom>
          <a:solidFill>
            <a:srgbClr val="F8A03C">
              <a:alpha val="3421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8530429-54EE-D048-B10D-80E948B0E103}"/>
              </a:ext>
            </a:extLst>
          </p:cNvPr>
          <p:cNvSpPr txBox="1"/>
          <p:nvPr/>
        </p:nvSpPr>
        <p:spPr>
          <a:xfrm rot="16200000">
            <a:off x="4929947" y="4395706"/>
            <a:ext cx="1100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F8A03C"/>
                </a:solidFill>
              </a:rPr>
              <a:t>1. </a:t>
            </a:r>
            <a:r>
              <a:rPr lang="de-DE" sz="1200" b="1" dirty="0" err="1">
                <a:solidFill>
                  <a:srgbClr val="F8A03C"/>
                </a:solidFill>
              </a:rPr>
              <a:t>Lockdown</a:t>
            </a:r>
            <a:endParaRPr lang="de-DE" sz="1200" b="1" dirty="0">
              <a:solidFill>
                <a:srgbClr val="F8A03C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8527046-9CEC-4C49-AF0C-B65A6B80DA5C}"/>
              </a:ext>
            </a:extLst>
          </p:cNvPr>
          <p:cNvSpPr txBox="1"/>
          <p:nvPr/>
        </p:nvSpPr>
        <p:spPr>
          <a:xfrm rot="16200000">
            <a:off x="5527407" y="4386266"/>
            <a:ext cx="1100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F8A03C"/>
                </a:solidFill>
              </a:rPr>
              <a:t>2. </a:t>
            </a:r>
            <a:r>
              <a:rPr lang="de-DE" sz="1200" b="1" dirty="0" err="1">
                <a:solidFill>
                  <a:srgbClr val="F8A03C"/>
                </a:solidFill>
              </a:rPr>
              <a:t>Lockdown</a:t>
            </a:r>
            <a:endParaRPr lang="de-DE" sz="1200" b="1" dirty="0">
              <a:solidFill>
                <a:srgbClr val="F8A0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5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tr-TR"/>
              <a:t>16</a:t>
            </a:fld>
            <a:endParaRPr lang="tr-TR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E56CA5FF-A222-E04A-BFD3-5B0D94F0A7C9}"/>
              </a:ext>
            </a:extLst>
          </p:cNvPr>
          <p:cNvSpPr txBox="1">
            <a:spLocks/>
          </p:cNvSpPr>
          <p:nvPr/>
        </p:nvSpPr>
        <p:spPr>
          <a:xfrm>
            <a:off x="8370000" y="6480000"/>
            <a:ext cx="5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de-DE"/>
            </a:defPPr>
            <a:lvl1pPr marL="0" algn="r" defTabSz="4572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7C53EF-06F4-EE40-AA4B-9ADD1C615CDB}" type="slidenum">
              <a:rPr lang="tr-TR" smtClean="0"/>
              <a:pPr/>
              <a:t>16</a:t>
            </a:fld>
            <a:endParaRPr lang="tr-TR"/>
          </a:p>
        </p:txBody>
      </p:sp>
      <p:sp>
        <p:nvSpPr>
          <p:cNvPr id="28" name="Titel 9">
            <a:extLst>
              <a:ext uri="{FF2B5EF4-FFF2-40B4-BE49-F238E27FC236}">
                <a16:creationId xmlns:a16="http://schemas.microsoft.com/office/drawing/2014/main" id="{AED959F7-28F7-3742-90BE-5968B99FB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400110"/>
          </a:xfrm>
        </p:spPr>
        <p:txBody>
          <a:bodyPr/>
          <a:lstStyle/>
          <a:p>
            <a:r>
              <a:rPr lang="de-DE" dirty="0"/>
              <a:t>Retail </a:t>
            </a:r>
            <a:r>
              <a:rPr lang="de-DE" dirty="0" err="1"/>
              <a:t>sales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again</a:t>
            </a:r>
            <a:r>
              <a:rPr lang="de-DE" dirty="0"/>
              <a:t> in 2021</a:t>
            </a:r>
          </a:p>
        </p:txBody>
      </p:sp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68ECCAD4-AD0B-364A-9F19-1B86FA4CDC6F}"/>
              </a:ext>
            </a:extLst>
          </p:cNvPr>
          <p:cNvSpPr txBox="1">
            <a:spLocks/>
          </p:cNvSpPr>
          <p:nvPr/>
        </p:nvSpPr>
        <p:spPr>
          <a:xfrm>
            <a:off x="8370000" y="6480000"/>
            <a:ext cx="5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de-DE"/>
            </a:defPPr>
            <a:lvl1pPr marL="0" algn="r" defTabSz="4572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7C53EF-06F4-EE40-AA4B-9ADD1C615CDB}" type="slidenum">
              <a:rPr lang="tr-TR" smtClean="0"/>
              <a:pPr/>
              <a:t>16</a:t>
            </a:fld>
            <a:endParaRPr lang="tr-TR"/>
          </a:p>
        </p:txBody>
      </p:sp>
      <p:sp>
        <p:nvSpPr>
          <p:cNvPr id="31" name="Textplatzhalter 11">
            <a:extLst>
              <a:ext uri="{FF2B5EF4-FFF2-40B4-BE49-F238E27FC236}">
                <a16:creationId xmlns:a16="http://schemas.microsoft.com/office/drawing/2014/main" id="{55AD2E6A-D40E-A74C-985D-A4B924D13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362" y="6480000"/>
            <a:ext cx="6840000" cy="138499"/>
          </a:xfrm>
        </p:spPr>
        <p:txBody>
          <a:bodyPr/>
          <a:lstStyle/>
          <a:p>
            <a:r>
              <a:rPr lang="de-DE" dirty="0"/>
              <a:t>Source: Federal Statistical Office, HDE, *nominal</a:t>
            </a:r>
          </a:p>
        </p:txBody>
      </p:sp>
      <p:sp>
        <p:nvSpPr>
          <p:cNvPr id="32" name="Textplatzhalter 12">
            <a:extLst>
              <a:ext uri="{FF2B5EF4-FFF2-40B4-BE49-F238E27FC236}">
                <a16:creationId xmlns:a16="http://schemas.microsoft.com/office/drawing/2014/main" id="{5D36FBB0-6B38-384A-8693-23BD46F55B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5681" y="1439863"/>
            <a:ext cx="1487838" cy="4824412"/>
          </a:xfrm>
        </p:spPr>
        <p:txBody>
          <a:bodyPr/>
          <a:lstStyle/>
          <a:p>
            <a:r>
              <a:rPr lang="de-DE" sz="3600" b="1" dirty="0">
                <a:solidFill>
                  <a:srgbClr val="0091CA"/>
                </a:solidFill>
              </a:rPr>
              <a:t>»</a:t>
            </a:r>
          </a:p>
          <a:p>
            <a:r>
              <a:rPr lang="de-DE" dirty="0"/>
              <a:t>Growth </a:t>
            </a:r>
            <a:r>
              <a:rPr lang="de-DE" dirty="0" err="1"/>
              <a:t>rates</a:t>
            </a:r>
            <a:r>
              <a:rPr lang="de-DE" dirty="0"/>
              <a:t>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in 2020, </a:t>
            </a:r>
            <a:r>
              <a:rPr lang="de-DE" dirty="0" err="1"/>
              <a:t>fashion</a:t>
            </a:r>
            <a:r>
              <a:rPr lang="de-DE" dirty="0"/>
              <a:t> </a:t>
            </a:r>
            <a:r>
              <a:rPr lang="de-DE" dirty="0" err="1"/>
              <a:t>retail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furnishings</a:t>
            </a:r>
            <a:r>
              <a:rPr lang="de-DE" dirty="0"/>
              <a:t>/</a:t>
            </a:r>
            <a:r>
              <a:rPr lang="de-DE" dirty="0" err="1"/>
              <a:t>building</a:t>
            </a:r>
            <a:r>
              <a:rPr lang="de-DE" dirty="0"/>
              <a:t> </a:t>
            </a:r>
            <a:r>
              <a:rPr lang="de-DE" dirty="0" err="1"/>
              <a:t>supplies</a:t>
            </a:r>
            <a:r>
              <a:rPr lang="de-DE" dirty="0"/>
              <a:t> down</a:t>
            </a:r>
          </a:p>
          <a:p>
            <a:r>
              <a:rPr lang="de-DE" sz="3600" b="1" dirty="0">
                <a:solidFill>
                  <a:srgbClr val="0091CA"/>
                </a:solidFill>
              </a:rPr>
              <a:t>»</a:t>
            </a:r>
          </a:p>
          <a:p>
            <a:r>
              <a:rPr lang="de-DE" dirty="0" err="1"/>
              <a:t>Optimism</a:t>
            </a:r>
            <a:r>
              <a:rPr lang="de-DE" dirty="0"/>
              <a:t> </a:t>
            </a:r>
            <a:r>
              <a:rPr lang="de-DE" dirty="0" err="1"/>
              <a:t>exists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retail</a:t>
            </a:r>
            <a:r>
              <a:rPr lang="de-DE" dirty="0"/>
              <a:t> </a:t>
            </a:r>
            <a:r>
              <a:rPr lang="de-DE" dirty="0" err="1"/>
              <a:t>sales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rise</a:t>
            </a:r>
            <a:r>
              <a:rPr lang="de-DE" dirty="0"/>
              <a:t> </a:t>
            </a:r>
            <a:r>
              <a:rPr lang="de-DE" dirty="0" err="1"/>
              <a:t>again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3AF7E2-E6A5-194E-B79F-73099788C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13" name="Inhaltsplatzhalter 13">
            <a:extLst>
              <a:ext uri="{FF2B5EF4-FFF2-40B4-BE49-F238E27FC236}">
                <a16:creationId xmlns:a16="http://schemas.microsoft.com/office/drawing/2014/main" id="{54E38393-4AA8-FB4E-9382-48F23C2392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4048578"/>
              </p:ext>
            </p:extLst>
          </p:nvPr>
        </p:nvGraphicFramePr>
        <p:xfrm>
          <a:off x="323799" y="1448588"/>
          <a:ext cx="7070548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9552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BECB97-D521-9049-A54A-46AF976A0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800219"/>
          </a:xfrm>
        </p:spPr>
        <p:txBody>
          <a:bodyPr/>
          <a:lstStyle/>
          <a:p>
            <a:r>
              <a:rPr lang="de-DE" dirty="0" err="1"/>
              <a:t>Stationary</a:t>
            </a:r>
            <a:r>
              <a:rPr lang="de-DE" dirty="0"/>
              <a:t> </a:t>
            </a:r>
            <a:r>
              <a:rPr lang="de-DE" dirty="0" err="1"/>
              <a:t>fashion</a:t>
            </a:r>
            <a:r>
              <a:rPr lang="de-DE" dirty="0"/>
              <a:t> </a:t>
            </a:r>
            <a:r>
              <a:rPr lang="de-DE" dirty="0" err="1"/>
              <a:t>retail</a:t>
            </a:r>
            <a:r>
              <a:rPr lang="de-DE" dirty="0"/>
              <a:t>, </a:t>
            </a:r>
            <a:r>
              <a:rPr lang="de-DE" dirty="0" err="1"/>
              <a:t>however</a:t>
            </a:r>
            <a:r>
              <a:rPr lang="de-DE" dirty="0"/>
              <a:t>, </a:t>
            </a:r>
            <a:r>
              <a:rPr lang="de-DE" dirty="0" err="1"/>
              <a:t>sales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decline</a:t>
            </a:r>
            <a:r>
              <a:rPr lang="de-DE" dirty="0"/>
              <a:t> </a:t>
            </a:r>
            <a:r>
              <a:rPr lang="de-DE" dirty="0" err="1"/>
              <a:t>again</a:t>
            </a:r>
            <a:r>
              <a:rPr lang="de-DE" dirty="0"/>
              <a:t> in 2021</a:t>
            </a:r>
          </a:p>
        </p:txBody>
      </p:sp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3C7A2F30-F349-044D-B6B8-18A825661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752" y="1443450"/>
            <a:ext cx="4243404" cy="2282413"/>
          </a:xfrm>
        </p:spPr>
        <p:txBody>
          <a:bodyPr/>
          <a:lstStyle/>
          <a:p>
            <a:pPr marL="0" lvl="1" indent="0">
              <a:spcBef>
                <a:spcPts val="1200"/>
              </a:spcBef>
              <a:buNone/>
            </a:pPr>
            <a:r>
              <a:rPr lang="de-DE" b="1" dirty="0" err="1">
                <a:solidFill>
                  <a:srgbClr val="C00000"/>
                </a:solidFill>
              </a:rPr>
              <a:t>Stationary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fashion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retail</a:t>
            </a:r>
            <a:r>
              <a:rPr lang="de-DE" b="1" dirty="0">
                <a:solidFill>
                  <a:srgbClr val="C00000"/>
                </a:solidFill>
              </a:rPr>
              <a:t>*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sales</a:t>
            </a:r>
            <a:r>
              <a:rPr lang="de-DE" dirty="0"/>
              <a:t> </a:t>
            </a:r>
            <a:r>
              <a:rPr lang="de-DE" dirty="0" err="1"/>
              <a:t>losses</a:t>
            </a:r>
            <a:r>
              <a:rPr lang="de-DE" dirty="0"/>
              <a:t> 2021: - 8.3 %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previous</a:t>
            </a:r>
            <a:r>
              <a:rPr lang="de-DE" dirty="0"/>
              <a:t> </a:t>
            </a:r>
            <a:r>
              <a:rPr lang="de-DE" dirty="0" err="1"/>
              <a:t>year</a:t>
            </a:r>
            <a:endParaRPr lang="de-DE" dirty="0"/>
          </a:p>
          <a:p>
            <a:pPr marL="0" lvl="1" indent="0">
              <a:spcBef>
                <a:spcPts val="1200"/>
              </a:spcBef>
              <a:buNone/>
            </a:pPr>
            <a:br>
              <a:rPr lang="de-DE" b="1" dirty="0">
                <a:solidFill>
                  <a:schemeClr val="accent2"/>
                </a:solidFill>
              </a:rPr>
            </a:br>
            <a:r>
              <a:rPr lang="de-DE" b="1" dirty="0">
                <a:solidFill>
                  <a:schemeClr val="accent2"/>
                </a:solidFill>
              </a:rPr>
              <a:t>Internet </a:t>
            </a:r>
            <a:r>
              <a:rPr lang="de-DE" b="1" dirty="0" err="1">
                <a:solidFill>
                  <a:schemeClr val="accent2"/>
                </a:solidFill>
              </a:rPr>
              <a:t>trade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fashion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sales</a:t>
            </a:r>
            <a:r>
              <a:rPr lang="de-DE" dirty="0"/>
              <a:t> </a:t>
            </a:r>
            <a:r>
              <a:rPr lang="de-DE" dirty="0" err="1"/>
              <a:t>gains</a:t>
            </a:r>
            <a:r>
              <a:rPr lang="de-DE" dirty="0"/>
              <a:t> 2021: + 12.0 % vs. </a:t>
            </a:r>
            <a:r>
              <a:rPr lang="de-DE" dirty="0" err="1"/>
              <a:t>previous</a:t>
            </a:r>
            <a:r>
              <a:rPr lang="de-DE" dirty="0"/>
              <a:t> </a:t>
            </a:r>
            <a:r>
              <a:rPr lang="de-DE" dirty="0" err="1"/>
              <a:t>year</a:t>
            </a:r>
            <a:endParaRPr lang="de-DE" dirty="0"/>
          </a:p>
          <a:p>
            <a:pPr marL="0" lvl="1" indent="0">
              <a:spcBef>
                <a:spcPts val="1200"/>
              </a:spcBef>
              <a:buNone/>
            </a:pPr>
            <a:br>
              <a:rPr lang="de-DE" dirty="0"/>
            </a:br>
            <a:r>
              <a:rPr lang="de-DE" dirty="0"/>
              <a:t>Just </a:t>
            </a:r>
            <a:r>
              <a:rPr lang="de-DE" dirty="0" err="1"/>
              <a:t>under</a:t>
            </a:r>
            <a:r>
              <a:rPr lang="de-DE" dirty="0"/>
              <a:t> 60 %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fashion</a:t>
            </a:r>
            <a:r>
              <a:rPr lang="de-DE" dirty="0"/>
              <a:t> </a:t>
            </a:r>
            <a:r>
              <a:rPr lang="de-DE" dirty="0" err="1"/>
              <a:t>sales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generated</a:t>
            </a:r>
            <a:r>
              <a:rPr lang="de-DE" dirty="0"/>
              <a:t> in </a:t>
            </a:r>
            <a:r>
              <a:rPr lang="de-DE" dirty="0" err="1"/>
              <a:t>stationary</a:t>
            </a:r>
            <a:r>
              <a:rPr lang="de-DE" dirty="0"/>
              <a:t> </a:t>
            </a:r>
            <a:r>
              <a:rPr lang="de-DE" dirty="0" err="1"/>
              <a:t>fashion</a:t>
            </a:r>
            <a:r>
              <a:rPr lang="de-DE" dirty="0"/>
              <a:t> </a:t>
            </a:r>
            <a:r>
              <a:rPr lang="de-DE" dirty="0" err="1"/>
              <a:t>retail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3C424C-E95D-314A-9E88-8CD9057B22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4000" y="6678000"/>
            <a:ext cx="6120000" cy="138499"/>
          </a:xfrm>
        </p:spPr>
        <p:txBody>
          <a:bodyPr/>
          <a:lstStyle/>
          <a:p>
            <a:r>
              <a:rPr lang="de-DE"/>
              <a:t>German Real Estate Market 2022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C6C048-14C6-DD4D-9944-FBEB71ABA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0000" y="6678000"/>
            <a:ext cx="2340000" cy="138499"/>
          </a:xfrm>
        </p:spPr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754283-B9EA-A34B-9392-08504F2ED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70000" y="6480000"/>
            <a:ext cx="540000" cy="138499"/>
          </a:xfrm>
        </p:spPr>
        <p:txBody>
          <a:bodyPr/>
          <a:lstStyle/>
          <a:p>
            <a:fld id="{267C53EF-06F4-EE40-AA4B-9ADD1C615CDB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4931525-7911-9347-9FC2-703FF15130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362" y="6496168"/>
            <a:ext cx="6840000" cy="138499"/>
          </a:xfrm>
        </p:spPr>
        <p:txBody>
          <a:bodyPr/>
          <a:lstStyle/>
          <a:p>
            <a:r>
              <a:rPr lang="de-DE" dirty="0"/>
              <a:t>Source: </a:t>
            </a:r>
            <a:r>
              <a:rPr lang="de-DE" dirty="0">
                <a:solidFill>
                  <a:srgbClr val="C00000"/>
                </a:solidFill>
              </a:rPr>
              <a:t>Statistisches Bundesamt, HDE, Wertangaben jeweils nominal, TW-</a:t>
            </a:r>
            <a:r>
              <a:rPr lang="de-DE" dirty="0" err="1">
                <a:solidFill>
                  <a:srgbClr val="C00000"/>
                </a:solidFill>
              </a:rPr>
              <a:t>Testclub</a:t>
            </a:r>
            <a:r>
              <a:rPr lang="de-DE" dirty="0">
                <a:solidFill>
                  <a:srgbClr val="C00000"/>
                </a:solidFill>
              </a:rPr>
              <a:t>, *Textilien, Mode, Schuhe, Lederwaren, ohne Mode bei branchenfremden Anbietern</a:t>
            </a:r>
          </a:p>
        </p:txBody>
      </p:sp>
      <p:pic>
        <p:nvPicPr>
          <p:cNvPr id="7" name="Grafik 6" descr="Laptop">
            <a:extLst>
              <a:ext uri="{FF2B5EF4-FFF2-40B4-BE49-F238E27FC236}">
                <a16:creationId xmlns:a16="http://schemas.microsoft.com/office/drawing/2014/main" id="{A15B2AD5-2B91-0342-9798-DFA20EAB2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036" y="2212331"/>
            <a:ext cx="914400" cy="914400"/>
          </a:xfrm>
          <a:prstGeom prst="rect">
            <a:avLst/>
          </a:prstGeom>
        </p:spPr>
      </p:pic>
      <p:pic>
        <p:nvPicPr>
          <p:cNvPr id="9" name="Grafik 8" descr="Store">
            <a:extLst>
              <a:ext uri="{FF2B5EF4-FFF2-40B4-BE49-F238E27FC236}">
                <a16:creationId xmlns:a16="http://schemas.microsoft.com/office/drawing/2014/main" id="{C51E18CD-FB58-4648-9EDB-D300ADE21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546" y="1370691"/>
            <a:ext cx="914400" cy="914400"/>
          </a:xfrm>
          <a:prstGeom prst="rect">
            <a:avLst/>
          </a:prstGeom>
        </p:spPr>
      </p:pic>
      <p:pic>
        <p:nvPicPr>
          <p:cNvPr id="12" name="Grafik 11" descr="Abwärtstrend">
            <a:extLst>
              <a:ext uri="{FF2B5EF4-FFF2-40B4-BE49-F238E27FC236}">
                <a16:creationId xmlns:a16="http://schemas.microsoft.com/office/drawing/2014/main" id="{91EF7C5E-AF3A-0148-B988-D6D0758C7E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9546" y="2924121"/>
            <a:ext cx="914400" cy="914400"/>
          </a:xfrm>
          <a:prstGeom prst="rect">
            <a:avLst/>
          </a:prstGeom>
        </p:spPr>
      </p:pic>
      <p:pic>
        <p:nvPicPr>
          <p:cNvPr id="23" name="Grafik 22" descr="Teleskop">
            <a:extLst>
              <a:ext uri="{FF2B5EF4-FFF2-40B4-BE49-F238E27FC236}">
                <a16:creationId xmlns:a16="http://schemas.microsoft.com/office/drawing/2014/main" id="{2BE7C5FE-A187-EB42-95E4-6E69F2B429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6898" y="4065082"/>
            <a:ext cx="914400" cy="914400"/>
          </a:xfrm>
          <a:prstGeom prst="rect">
            <a:avLst/>
          </a:prstGeom>
        </p:spPr>
      </p:pic>
      <p:sp>
        <p:nvSpPr>
          <p:cNvPr id="24" name="Inhaltsplatzhalter 15">
            <a:extLst>
              <a:ext uri="{FF2B5EF4-FFF2-40B4-BE49-F238E27FC236}">
                <a16:creationId xmlns:a16="http://schemas.microsoft.com/office/drawing/2014/main" id="{43AAC96F-7811-444C-8211-3972C5138088}"/>
              </a:ext>
            </a:extLst>
          </p:cNvPr>
          <p:cNvSpPr txBox="1">
            <a:spLocks/>
          </p:cNvSpPr>
          <p:nvPr/>
        </p:nvSpPr>
        <p:spPr>
          <a:xfrm>
            <a:off x="1689282" y="4046306"/>
            <a:ext cx="5808992" cy="22824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69875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3525" algn="l" defTabSz="271463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777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7913" indent="-269875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200"/>
              </a:spcBef>
              <a:buNone/>
            </a:pPr>
            <a:r>
              <a:rPr lang="de-DE" dirty="0" err="1"/>
              <a:t>Quarter</a:t>
            </a:r>
            <a:r>
              <a:rPr lang="de-DE" dirty="0"/>
              <a:t> 4/2021 </a:t>
            </a:r>
            <a:r>
              <a:rPr lang="de-DE" dirty="0" err="1"/>
              <a:t>exceedingly</a:t>
            </a:r>
            <a:r>
              <a:rPr lang="de-DE" dirty="0"/>
              <a:t> strong </a:t>
            </a:r>
            <a:r>
              <a:rPr lang="de-DE" dirty="0" err="1"/>
              <a:t>with</a:t>
            </a:r>
            <a:r>
              <a:rPr lang="de-DE" dirty="0"/>
              <a:t> 33%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compared</a:t>
            </a:r>
            <a:r>
              <a:rPr lang="de-DE" dirty="0"/>
              <a:t>        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quarter</a:t>
            </a:r>
            <a:r>
              <a:rPr lang="de-DE" dirty="0"/>
              <a:t> 4/2020</a:t>
            </a:r>
          </a:p>
          <a:p>
            <a:pPr marL="0" lvl="1" indent="0">
              <a:spcBef>
                <a:spcPts val="1200"/>
              </a:spcBef>
              <a:buNone/>
            </a:pPr>
            <a:r>
              <a:rPr lang="de-DE" dirty="0" err="1"/>
              <a:t>Decline</a:t>
            </a:r>
            <a:r>
              <a:rPr lang="de-DE" dirty="0"/>
              <a:t> in </a:t>
            </a:r>
            <a:r>
              <a:rPr lang="de-DE" dirty="0" err="1"/>
              <a:t>sales</a:t>
            </a:r>
            <a:r>
              <a:rPr lang="de-DE" dirty="0"/>
              <a:t> </a:t>
            </a:r>
            <a:r>
              <a:rPr lang="de-DE" dirty="0" err="1"/>
              <a:t>slowed</a:t>
            </a:r>
            <a:r>
              <a:rPr lang="de-DE" dirty="0"/>
              <a:t> in 2nd half </a:t>
            </a:r>
            <a:r>
              <a:rPr lang="de-DE" dirty="0" err="1"/>
              <a:t>of</a:t>
            </a:r>
            <a:r>
              <a:rPr lang="de-DE" dirty="0"/>
              <a:t> 2021</a:t>
            </a:r>
          </a:p>
          <a:p>
            <a:pPr marL="0" lvl="1" indent="0">
              <a:spcBef>
                <a:spcPts val="1200"/>
              </a:spcBef>
              <a:buNone/>
            </a:pPr>
            <a:r>
              <a:rPr lang="de-DE" dirty="0" err="1"/>
              <a:t>Desire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buy</a:t>
            </a:r>
            <a:r>
              <a:rPr lang="de-DE" dirty="0"/>
              <a:t> </a:t>
            </a:r>
            <a:r>
              <a:rPr lang="de-DE" dirty="0" err="1"/>
              <a:t>fashion</a:t>
            </a:r>
            <a:r>
              <a:rPr lang="de-DE" dirty="0"/>
              <a:t> in </a:t>
            </a:r>
            <a:r>
              <a:rPr lang="de-DE" dirty="0" err="1"/>
              <a:t>bricks-and-mortar</a:t>
            </a:r>
            <a:r>
              <a:rPr lang="de-DE" dirty="0"/>
              <a:t> </a:t>
            </a:r>
            <a:r>
              <a:rPr lang="de-DE" dirty="0" err="1"/>
              <a:t>stores</a:t>
            </a:r>
            <a:r>
              <a:rPr lang="de-DE" dirty="0"/>
              <a:t> </a:t>
            </a:r>
            <a:r>
              <a:rPr lang="de-DE" dirty="0" err="1"/>
              <a:t>persists</a:t>
            </a:r>
            <a:r>
              <a:rPr lang="de-DE" dirty="0"/>
              <a:t>,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customers</a:t>
            </a:r>
            <a:r>
              <a:rPr lang="de-DE" dirty="0"/>
              <a:t> </a:t>
            </a:r>
            <a:r>
              <a:rPr lang="de-DE" dirty="0" err="1"/>
              <a:t>returning</a:t>
            </a:r>
            <a:r>
              <a:rPr lang="de-DE" dirty="0"/>
              <a:t> </a:t>
            </a:r>
            <a:r>
              <a:rPr lang="de-DE" dirty="0" err="1"/>
              <a:t>quickly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restrictions</a:t>
            </a:r>
            <a:r>
              <a:rPr lang="de-DE" dirty="0"/>
              <a:t> </a:t>
            </a:r>
            <a:r>
              <a:rPr lang="de-DE" dirty="0" err="1"/>
              <a:t>decline</a:t>
            </a:r>
            <a:endParaRPr lang="de-DE" dirty="0"/>
          </a:p>
          <a:p>
            <a:pPr marL="0" lvl="1" indent="0">
              <a:spcBef>
                <a:spcPts val="1200"/>
              </a:spcBef>
              <a:buNone/>
            </a:pPr>
            <a:br>
              <a:rPr lang="de-DE" dirty="0"/>
            </a:br>
            <a:r>
              <a:rPr lang="de-DE" dirty="0"/>
              <a:t>Fashion </a:t>
            </a:r>
            <a:r>
              <a:rPr lang="de-DE" dirty="0" err="1"/>
              <a:t>retail</a:t>
            </a:r>
            <a:r>
              <a:rPr lang="de-DE" dirty="0"/>
              <a:t> </a:t>
            </a:r>
            <a:r>
              <a:rPr lang="de-DE" dirty="0" err="1"/>
              <a:t>profitability</a:t>
            </a:r>
            <a:r>
              <a:rPr lang="de-DE" dirty="0"/>
              <a:t> </a:t>
            </a:r>
            <a:r>
              <a:rPr lang="de-DE" dirty="0" err="1"/>
              <a:t>continues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suffer</a:t>
            </a:r>
            <a:r>
              <a:rPr lang="de-DE" dirty="0"/>
              <a:t>, </a:t>
            </a:r>
            <a:r>
              <a:rPr lang="de-DE" dirty="0" err="1"/>
              <a:t>however</a:t>
            </a:r>
            <a:endParaRPr lang="de-DE" dirty="0"/>
          </a:p>
        </p:txBody>
      </p:sp>
      <p:pic>
        <p:nvPicPr>
          <p:cNvPr id="30" name="Grafik 29" descr="Häkchen">
            <a:extLst>
              <a:ext uri="{FF2B5EF4-FFF2-40B4-BE49-F238E27FC236}">
                <a16:creationId xmlns:a16="http://schemas.microsoft.com/office/drawing/2014/main" id="{905E9D00-F2A3-6144-BC1D-2E84921866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63300" y="4045418"/>
            <a:ext cx="262299" cy="262299"/>
          </a:xfrm>
          <a:prstGeom prst="rect">
            <a:avLst/>
          </a:prstGeom>
        </p:spPr>
      </p:pic>
      <p:pic>
        <p:nvPicPr>
          <p:cNvPr id="31" name="Grafik 30" descr="Häkchen">
            <a:extLst>
              <a:ext uri="{FF2B5EF4-FFF2-40B4-BE49-F238E27FC236}">
                <a16:creationId xmlns:a16="http://schemas.microsoft.com/office/drawing/2014/main" id="{971A0015-3D0D-734C-A3F3-4679A43037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68214" y="4684991"/>
            <a:ext cx="262299" cy="262299"/>
          </a:xfrm>
          <a:prstGeom prst="rect">
            <a:avLst/>
          </a:prstGeom>
        </p:spPr>
      </p:pic>
      <p:pic>
        <p:nvPicPr>
          <p:cNvPr id="32" name="Grafik 31" descr="Häkchen">
            <a:extLst>
              <a:ext uri="{FF2B5EF4-FFF2-40B4-BE49-F238E27FC236}">
                <a16:creationId xmlns:a16="http://schemas.microsoft.com/office/drawing/2014/main" id="{576F7ED5-D7F1-6848-B6E9-914B500175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53464" y="5142839"/>
            <a:ext cx="262299" cy="262299"/>
          </a:xfrm>
          <a:prstGeom prst="rect">
            <a:avLst/>
          </a:prstGeom>
        </p:spPr>
      </p:pic>
      <p:pic>
        <p:nvPicPr>
          <p:cNvPr id="35" name="Grafik 34" descr="Blitzschlag">
            <a:extLst>
              <a:ext uri="{FF2B5EF4-FFF2-40B4-BE49-F238E27FC236}">
                <a16:creationId xmlns:a16="http://schemas.microsoft.com/office/drawing/2014/main" id="{38EAE721-BBA0-5742-A740-CCA4759094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04290" y="5825551"/>
            <a:ext cx="321309" cy="56065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B9283932-5DAA-264F-B144-876F0E9760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11003" y="1435700"/>
            <a:ext cx="1800000" cy="1350000"/>
          </a:xfrm>
          <a:prstGeom prst="rect">
            <a:avLst/>
          </a:prstGeom>
        </p:spPr>
      </p:pic>
      <p:sp>
        <p:nvSpPr>
          <p:cNvPr id="40" name="Textplatzhalter 14">
            <a:extLst>
              <a:ext uri="{FF2B5EF4-FFF2-40B4-BE49-F238E27FC236}">
                <a16:creationId xmlns:a16="http://schemas.microsoft.com/office/drawing/2014/main" id="{AEBAB0D6-3ABB-7941-8ACD-7F726C887496}"/>
              </a:ext>
            </a:extLst>
          </p:cNvPr>
          <p:cNvSpPr txBox="1">
            <a:spLocks/>
          </p:cNvSpPr>
          <p:nvPr/>
        </p:nvSpPr>
        <p:spPr>
          <a:xfrm>
            <a:off x="7116039" y="6140617"/>
            <a:ext cx="1061946" cy="185857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indent="0" algn="l" defTabSz="26987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268288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3525" algn="l" defTabSz="271463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77788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7913" indent="-269875" algn="l" defTabSz="268288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Foto: </a:t>
            </a:r>
            <a:r>
              <a:rPr lang="de-DE" dirty="0" err="1"/>
              <a:t>bulwiengesa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D41293B-AFBC-134B-86E4-B950C870C67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11465" y="4838865"/>
            <a:ext cx="1800000" cy="135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DCD5AD3-202F-8D41-A74C-F40AE319F4A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8383"/>
          <a:stretch/>
        </p:blipFill>
        <p:spPr>
          <a:xfrm>
            <a:off x="7112449" y="2780700"/>
            <a:ext cx="1800000" cy="21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30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33362" y="1010003"/>
            <a:ext cx="8676000" cy="400110"/>
          </a:xfrm>
        </p:spPr>
        <p:txBody>
          <a:bodyPr/>
          <a:lstStyle/>
          <a:p>
            <a:r>
              <a:rPr lang="de-DE" dirty="0"/>
              <a:t>Prime </a:t>
            </a:r>
            <a:r>
              <a:rPr lang="de-DE" dirty="0" err="1"/>
              <a:t>rents</a:t>
            </a:r>
            <a:r>
              <a:rPr lang="de-DE" dirty="0"/>
              <a:t> in high-street </a:t>
            </a:r>
            <a:r>
              <a:rPr lang="de-DE" dirty="0" err="1"/>
              <a:t>locations</a:t>
            </a:r>
            <a:r>
              <a:rPr lang="de-DE" dirty="0"/>
              <a:t> </a:t>
            </a:r>
            <a:r>
              <a:rPr lang="de-DE" dirty="0" err="1"/>
              <a:t>remain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pressure</a:t>
            </a:r>
            <a:endParaRPr lang="de-DE" dirty="0"/>
          </a:p>
        </p:txBody>
      </p:sp>
      <p:graphicFrame>
        <p:nvGraphicFramePr>
          <p:cNvPr id="14" name="Inhaltsplatzhalt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6683259"/>
              </p:ext>
            </p:extLst>
          </p:nvPr>
        </p:nvGraphicFramePr>
        <p:xfrm>
          <a:off x="233363" y="1439863"/>
          <a:ext cx="6840537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tr-TR"/>
              <a:t>18</a:t>
            </a:fld>
            <a:endParaRPr lang="tr-TR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Source: RIWIS, </a:t>
            </a:r>
            <a:r>
              <a:rPr lang="de-DE" dirty="0" err="1"/>
              <a:t>bulwiengesa</a:t>
            </a:r>
            <a:r>
              <a:rPr lang="de-DE" dirty="0"/>
              <a:t> AG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3600" b="1" dirty="0">
                <a:solidFill>
                  <a:srgbClr val="0091CA"/>
                </a:solidFill>
              </a:rPr>
              <a:t>»</a:t>
            </a:r>
          </a:p>
          <a:p>
            <a:r>
              <a:rPr lang="de-DE" b="1" dirty="0" err="1"/>
              <a:t>Decline</a:t>
            </a:r>
            <a:r>
              <a:rPr lang="de-DE" b="1" dirty="0"/>
              <a:t> in </a:t>
            </a:r>
            <a:r>
              <a:rPr lang="de-DE" b="1" dirty="0" err="1"/>
              <a:t>rents</a:t>
            </a:r>
            <a:r>
              <a:rPr lang="de-DE" b="1" dirty="0"/>
              <a:t> in 1a </a:t>
            </a:r>
            <a:r>
              <a:rPr lang="de-DE" b="1" dirty="0" err="1"/>
              <a:t>locations</a:t>
            </a:r>
            <a:r>
              <a:rPr lang="de-DE" b="1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recorded</a:t>
            </a:r>
            <a:r>
              <a:rPr lang="de-DE" dirty="0"/>
              <a:t> </a:t>
            </a:r>
            <a:r>
              <a:rPr lang="de-DE" b="1" dirty="0" err="1"/>
              <a:t>since</a:t>
            </a:r>
            <a:r>
              <a:rPr lang="de-DE" b="1" dirty="0"/>
              <a:t> 2017</a:t>
            </a:r>
          </a:p>
          <a:p>
            <a:endParaRPr lang="de-DE" dirty="0"/>
          </a:p>
          <a:p>
            <a:r>
              <a:rPr lang="de-DE" sz="3600" b="1" dirty="0">
                <a:solidFill>
                  <a:srgbClr val="0091CA"/>
                </a:solidFill>
                <a:latin typeface="+mj-lt"/>
              </a:rPr>
              <a:t>3,2</a:t>
            </a:r>
            <a:r>
              <a:rPr lang="de-DE" sz="3600" b="1" dirty="0">
                <a:solidFill>
                  <a:srgbClr val="0091CA"/>
                </a:solidFill>
              </a:rPr>
              <a:t> </a:t>
            </a:r>
            <a:r>
              <a:rPr lang="de-DE" sz="2400" dirty="0">
                <a:solidFill>
                  <a:srgbClr val="0091CA"/>
                </a:solidFill>
              </a:rPr>
              <a:t>%</a:t>
            </a:r>
          </a:p>
          <a:p>
            <a:r>
              <a:rPr lang="de-DE" b="1" dirty="0" err="1"/>
              <a:t>Annnual</a:t>
            </a:r>
            <a:r>
              <a:rPr lang="de-DE" b="1" dirty="0"/>
              <a:t> </a:t>
            </a:r>
            <a:r>
              <a:rPr lang="de-DE" b="1" dirty="0" err="1"/>
              <a:t>rental</a:t>
            </a:r>
            <a:r>
              <a:rPr lang="de-DE" b="1" dirty="0"/>
              <a:t> </a:t>
            </a:r>
            <a:r>
              <a:rPr lang="de-DE" b="1" dirty="0" err="1"/>
              <a:t>growth</a:t>
            </a:r>
            <a:r>
              <a:rPr lang="de-DE" b="1" dirty="0"/>
              <a:t> in </a:t>
            </a:r>
            <a:r>
              <a:rPr lang="de-DE" b="1" dirty="0" err="1"/>
              <a:t>food</a:t>
            </a:r>
            <a:r>
              <a:rPr lang="de-DE" b="1" dirty="0"/>
              <a:t> </a:t>
            </a:r>
            <a:r>
              <a:rPr lang="de-DE" b="1" dirty="0" err="1"/>
              <a:t>retail</a:t>
            </a:r>
            <a:r>
              <a:rPr lang="de-DE" b="1" dirty="0"/>
              <a:t> </a:t>
            </a:r>
            <a:r>
              <a:rPr lang="de-DE" dirty="0" err="1"/>
              <a:t>since</a:t>
            </a:r>
            <a:r>
              <a:rPr lang="de-DE" dirty="0"/>
              <a:t> 2016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2BECD4C-6073-9847-99A3-7AC875324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</a:p>
        </p:txBody>
      </p:sp>
    </p:spTree>
    <p:extLst>
      <p:ext uri="{BB962C8B-B14F-4D97-AF65-F5344CB8AC3E}">
        <p14:creationId xmlns:p14="http://schemas.microsoft.com/office/powerpoint/2010/main" val="3412766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9E2EFA-6876-0645-8603-62B42B388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2" y="549964"/>
            <a:ext cx="8676000" cy="400110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shopping</a:t>
            </a:r>
            <a:r>
              <a:rPr lang="de-DE" dirty="0"/>
              <a:t> </a:t>
            </a:r>
            <a:r>
              <a:rPr lang="de-DE" dirty="0" err="1"/>
              <a:t>centers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coming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standstill...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3C8219-6BF4-5144-8B4F-347DB472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4F35FD4-9922-9349-BB58-C6A97DF59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de-DE" smtClean="0"/>
              <a:t>19</a:t>
            </a:fld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C09332D-FC65-7248-B4CE-E600A9615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E61DDBD-6918-6049-9A9F-181588D457FE}"/>
              </a:ext>
            </a:extLst>
          </p:cNvPr>
          <p:cNvSpPr txBox="1"/>
          <p:nvPr/>
        </p:nvSpPr>
        <p:spPr>
          <a:xfrm>
            <a:off x="3084844" y="3428999"/>
            <a:ext cx="19996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accent5">
                    <a:lumMod val="75000"/>
                  </a:schemeClr>
                </a:solidFill>
              </a:rPr>
              <a:t>+ 178 5 </a:t>
            </a:r>
            <a:r>
              <a:rPr lang="de-DE" sz="1000" dirty="0" err="1">
                <a:solidFill>
                  <a:schemeClr val="accent5">
                    <a:lumMod val="75000"/>
                  </a:schemeClr>
                </a:solidFill>
              </a:rPr>
              <a:t>more</a:t>
            </a:r>
            <a:r>
              <a:rPr lang="de-DE" sz="1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accent5">
                    <a:lumMod val="75000"/>
                  </a:schemeClr>
                </a:solidFill>
              </a:rPr>
              <a:t>area</a:t>
            </a:r>
            <a:r>
              <a:rPr lang="de-DE" sz="1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accent5">
                    <a:lumMod val="75000"/>
                  </a:schemeClr>
                </a:solidFill>
              </a:rPr>
              <a:t>since</a:t>
            </a:r>
            <a:r>
              <a:rPr lang="de-DE" sz="1000" dirty="0">
                <a:solidFill>
                  <a:schemeClr val="accent5">
                    <a:lumMod val="75000"/>
                  </a:schemeClr>
                </a:solidFill>
              </a:rPr>
              <a:t> 2010</a:t>
            </a:r>
          </a:p>
        </p:txBody>
      </p:sp>
      <p:graphicFrame>
        <p:nvGraphicFramePr>
          <p:cNvPr id="21" name="Diagramm 20">
            <a:extLst>
              <a:ext uri="{FF2B5EF4-FFF2-40B4-BE49-F238E27FC236}">
                <a16:creationId xmlns:a16="http://schemas.microsoft.com/office/drawing/2014/main" id="{0240873F-B8ED-E14A-A0CD-0D9C0AFFB0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805792"/>
              </p:ext>
            </p:extLst>
          </p:nvPr>
        </p:nvGraphicFramePr>
        <p:xfrm>
          <a:off x="250825" y="1414490"/>
          <a:ext cx="6822537" cy="4029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44170299-F96D-834F-B4D7-B7F7B6CFAA10}"/>
              </a:ext>
            </a:extLst>
          </p:cNvPr>
          <p:cNvSpPr txBox="1">
            <a:spLocks/>
          </p:cNvSpPr>
          <p:nvPr/>
        </p:nvSpPr>
        <p:spPr>
          <a:xfrm>
            <a:off x="706419" y="5718735"/>
            <a:ext cx="6366943" cy="138499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marL="0" indent="0" algn="l" defTabSz="26987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268288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3525" algn="l" defTabSz="271463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77788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7913" indent="-269875" algn="l" defTabSz="268288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700" dirty="0"/>
              <a:t>Source: EHI Shopping Center Report, total </a:t>
            </a:r>
            <a:r>
              <a:rPr lang="de-DE" sz="700" dirty="0" err="1"/>
              <a:t>area</a:t>
            </a:r>
            <a:r>
              <a:rPr lang="de-DE" sz="700" dirty="0"/>
              <a:t> </a:t>
            </a:r>
            <a:r>
              <a:rPr lang="de-DE" sz="700" dirty="0" err="1"/>
              <a:t>corresponds</a:t>
            </a:r>
            <a:r>
              <a:rPr lang="de-DE" sz="700" dirty="0"/>
              <a:t> </a:t>
            </a:r>
            <a:r>
              <a:rPr lang="de-DE" sz="700" dirty="0" err="1"/>
              <a:t>to</a:t>
            </a:r>
            <a:r>
              <a:rPr lang="de-DE" sz="700" dirty="0"/>
              <a:t> </a:t>
            </a:r>
            <a:r>
              <a:rPr lang="de-DE" sz="700" dirty="0" err="1"/>
              <a:t>rental</a:t>
            </a:r>
            <a:r>
              <a:rPr lang="de-DE" sz="700" dirty="0"/>
              <a:t> </a:t>
            </a:r>
            <a:r>
              <a:rPr lang="de-DE" sz="700" dirty="0" err="1"/>
              <a:t>area</a:t>
            </a:r>
            <a:r>
              <a:rPr lang="de-DE" sz="700" dirty="0"/>
              <a:t> plus mall </a:t>
            </a:r>
            <a:r>
              <a:rPr lang="de-DE" sz="700" dirty="0" err="1"/>
              <a:t>area</a:t>
            </a:r>
            <a:endParaRPr lang="de-DE" sz="700" dirty="0"/>
          </a:p>
        </p:txBody>
      </p:sp>
      <p:sp>
        <p:nvSpPr>
          <p:cNvPr id="28" name="Textplatzhalter 12">
            <a:extLst>
              <a:ext uri="{FF2B5EF4-FFF2-40B4-BE49-F238E27FC236}">
                <a16:creationId xmlns:a16="http://schemas.microsoft.com/office/drawing/2014/main" id="{041995B8-711F-D24B-B00B-EFA71C5F4000}"/>
              </a:ext>
            </a:extLst>
          </p:cNvPr>
          <p:cNvSpPr txBox="1">
            <a:spLocks/>
          </p:cNvSpPr>
          <p:nvPr/>
        </p:nvSpPr>
        <p:spPr>
          <a:xfrm>
            <a:off x="7430940" y="1038343"/>
            <a:ext cx="1478422" cy="4824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69875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3525" algn="l" defTabSz="271463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777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7913" indent="-269875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b="1" dirty="0">
                <a:solidFill>
                  <a:srgbClr val="0091CA"/>
                </a:solidFill>
              </a:rPr>
              <a:t>» </a:t>
            </a:r>
          </a:p>
          <a:p>
            <a:r>
              <a:rPr lang="de-DE" dirty="0"/>
              <a:t>In 2022 </a:t>
            </a:r>
            <a:r>
              <a:rPr lang="de-DE" dirty="0" err="1"/>
              <a:t>there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4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openings</a:t>
            </a:r>
            <a:r>
              <a:rPr lang="de-DE" dirty="0"/>
              <a:t>, 2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neighborhood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endParaRPr lang="de-DE" dirty="0"/>
          </a:p>
          <a:p>
            <a:r>
              <a:rPr lang="de-DE" sz="3600" b="1" dirty="0">
                <a:solidFill>
                  <a:srgbClr val="0091CA"/>
                </a:solidFill>
              </a:rPr>
              <a:t>»</a:t>
            </a:r>
          </a:p>
          <a:p>
            <a:r>
              <a:rPr lang="de-DE" dirty="0"/>
              <a:t>Überseequartier (ÜSQ, </a:t>
            </a:r>
            <a:r>
              <a:rPr lang="de-DE" dirty="0" err="1"/>
              <a:t>Oversea-quarter</a:t>
            </a:r>
            <a:r>
              <a:rPr lang="de-DE" dirty="0"/>
              <a:t> in engl.) in Hamburg </a:t>
            </a:r>
            <a:r>
              <a:rPr lang="de-DE" dirty="0" err="1"/>
              <a:t>is</a:t>
            </a:r>
            <a:r>
              <a:rPr lang="de-DE" dirty="0"/>
              <a:t> last </a:t>
            </a:r>
            <a:r>
              <a:rPr lang="de-DE" dirty="0" err="1"/>
              <a:t>major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, (Shopping Center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component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quarter</a:t>
            </a:r>
            <a:r>
              <a:rPr lang="de-DE" dirty="0"/>
              <a:t>, </a:t>
            </a:r>
            <a:r>
              <a:rPr lang="de-DE" dirty="0" err="1"/>
              <a:t>opening</a:t>
            </a:r>
            <a:r>
              <a:rPr lang="de-DE" dirty="0"/>
              <a:t> ca. 2024)</a:t>
            </a:r>
          </a:p>
        </p:txBody>
      </p:sp>
    </p:spTree>
    <p:extLst>
      <p:ext uri="{BB962C8B-B14F-4D97-AF65-F5344CB8AC3E}">
        <p14:creationId xmlns:p14="http://schemas.microsoft.com/office/powerpoint/2010/main" val="3568581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3849F4F-3786-034E-8AD0-713D74C2B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800219"/>
          </a:xfrm>
        </p:spPr>
        <p:txBody>
          <a:bodyPr/>
          <a:lstStyle/>
          <a:p>
            <a:r>
              <a:rPr lang="en-GB" dirty="0"/>
              <a:t>Germany‘s Real Estate Market 2022 – </a:t>
            </a:r>
            <a:br>
              <a:rPr lang="en-GB" dirty="0"/>
            </a:br>
            <a:r>
              <a:rPr lang="en-GB" dirty="0"/>
              <a:t>Implications for the Real Estate Industry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8D0248E-98D1-A645-8938-D9FBD8C55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German Real Estate Market 2022</a:t>
            </a:r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49144E1-9610-5443-AE1D-93DCDFBE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2022 bulwiengesa AG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4FA6594-37D9-7047-8642-CBEF4DB93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6DC4C728-EC07-4841-8EE1-F8614E3CAEF2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</p:spPr>
        <p:txBody>
          <a:bodyPr lIns="72000" tIns="36000" rIns="36000" bIns="36000"/>
          <a:lstStyle/>
          <a:p>
            <a:r>
              <a:rPr lang="en-GB" b="1" dirty="0"/>
              <a:t>Key national economic figures - </a:t>
            </a:r>
          </a:p>
          <a:p>
            <a:r>
              <a:rPr lang="en-GB" dirty="0"/>
              <a:t>driving our forecasts for office, logistics, residential and retail.</a:t>
            </a:r>
          </a:p>
          <a:p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Pre-crisis level of the national economy will be reached in the course of 2022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Consequences of the pandemic will have rather a long-term effect, short-term: strong demand meets supply bottlenecks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Home Office with little effect on office demand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Online Retail with dynamic growth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Development of inflation and interest rate viewed carefully, potential price-wage spiral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Increase of the legal minimum wage by 25% has effects on managed properties like hotel, senior living and retail </a:t>
            </a:r>
          </a:p>
          <a:p>
            <a:endParaRPr lang="en-GB" dirty="0"/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17AF2299-074E-1546-9E29-10594283D4CC}"/>
              </a:ext>
            </a:extLst>
          </p:cNvPr>
          <p:cNvSpPr>
            <a:spLocks noGrp="1"/>
          </p:cNvSpPr>
          <p:nvPr>
            <p:ph idx="15"/>
          </p:nvPr>
        </p:nvSpPr>
        <p:spPr>
          <a:solidFill>
            <a:schemeClr val="bg2"/>
          </a:solidFill>
        </p:spPr>
        <p:txBody>
          <a:bodyPr lIns="72000" tIns="36000" rIns="36000" bIns="36000"/>
          <a:lstStyle/>
          <a:p>
            <a:pPr marL="342900" indent="-342900">
              <a:buFont typeface="+mj-lt"/>
              <a:buAutoNum type="arabicPeriod" startAt="7"/>
            </a:pPr>
            <a:r>
              <a:rPr lang="en-GB" dirty="0"/>
              <a:t>Demographic change as an opportunity, (retirees consume), but also labour shortage 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en-GB" dirty="0"/>
              <a:t>ESG: Climate protection leads to higher </a:t>
            </a:r>
            <a:r>
              <a:rPr lang="en-GB" dirty="0" err="1"/>
              <a:t>ef</a:t>
            </a:r>
            <a:r>
              <a:rPr lang="en-GB" dirty="0"/>
              <a:t>-forts in buildings: more requirements, but also more opportunities regarding refurbish-</a:t>
            </a:r>
            <a:r>
              <a:rPr lang="en-GB" dirty="0" err="1"/>
              <a:t>ment</a:t>
            </a:r>
            <a:r>
              <a:rPr lang="en-GB" dirty="0"/>
              <a:t>, higher costs in existing buildings 	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en-GB" dirty="0"/>
              <a:t>Strong increase in construction and land costs can impact both ,new developments and refurbishment of stock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en-GB" dirty="0"/>
              <a:t>Positive employment development with positive effects on all real estate sectors, especially for offices 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FC9AA96-ED45-AF4C-8696-E660D4822E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</a:t>
            </a:r>
            <a:r>
              <a:rPr lang="en-GB" dirty="0" err="1"/>
              <a:t>bulwiengesa</a:t>
            </a:r>
            <a:r>
              <a:rPr lang="en-GB" dirty="0"/>
              <a:t> AG</a:t>
            </a:r>
          </a:p>
        </p:txBody>
      </p:sp>
    </p:spTree>
    <p:extLst>
      <p:ext uri="{BB962C8B-B14F-4D97-AF65-F5344CB8AC3E}">
        <p14:creationId xmlns:p14="http://schemas.microsoft.com/office/powerpoint/2010/main" val="1627094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DA9F9B-0121-364D-84E9-BC74DA69AF3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241739" y="6678613"/>
            <a:ext cx="6121400" cy="138112"/>
          </a:xfrm>
        </p:spPr>
        <p:txBody>
          <a:bodyPr/>
          <a:lstStyle/>
          <a:p>
            <a:r>
              <a:rPr lang="de-DE"/>
              <a:t>German Real Estate Market 2022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5CF7E7-EB12-5240-A2A0-817B28B2E55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572798" y="6678613"/>
            <a:ext cx="2339975" cy="138112"/>
          </a:xfrm>
        </p:spPr>
        <p:txBody>
          <a:bodyPr/>
          <a:lstStyle/>
          <a:p>
            <a:r>
              <a:rPr lang="de-DE"/>
              <a:t>© 2022 bulwiengesa AG</a:t>
            </a:r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3F5E7CF0-B38A-B840-9788-CF6D211E7C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4044" b="14044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43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C8007-9D70-CC47-82FA-386B1EAA6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646331"/>
          </a:xfrm>
        </p:spPr>
        <p:txBody>
          <a:bodyPr/>
          <a:lstStyle/>
          <a:p>
            <a:r>
              <a:rPr lang="de-DE" dirty="0"/>
              <a:t>German Assets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Institutional</a:t>
            </a:r>
            <a:r>
              <a:rPr lang="de-DE" dirty="0"/>
              <a:t> Investors</a:t>
            </a:r>
            <a:br>
              <a:rPr lang="de-DE" dirty="0"/>
            </a:br>
            <a:r>
              <a:rPr lang="de-DE" sz="1600" dirty="0"/>
              <a:t>Germany, 2021, Total </a:t>
            </a:r>
            <a:r>
              <a:rPr lang="de-DE" sz="1600" dirty="0" err="1"/>
              <a:t>of</a:t>
            </a:r>
            <a:r>
              <a:rPr lang="de-DE" sz="1600" dirty="0"/>
              <a:t> 585 Billion Euro</a:t>
            </a:r>
          </a:p>
        </p:txBody>
      </p:sp>
      <p:graphicFrame>
        <p:nvGraphicFramePr>
          <p:cNvPr id="9" name="Inhaltsplatzhalter 8">
            <a:extLst>
              <a:ext uri="{FF2B5EF4-FFF2-40B4-BE49-F238E27FC236}">
                <a16:creationId xmlns:a16="http://schemas.microsoft.com/office/drawing/2014/main" id="{2BA9300C-6DD7-1547-97E0-BB71D837AF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9276807"/>
              </p:ext>
            </p:extLst>
          </p:nvPr>
        </p:nvGraphicFramePr>
        <p:xfrm>
          <a:off x="233363" y="1439863"/>
          <a:ext cx="6840537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C84D63-A7D5-AB4A-8AA0-10585C159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07EC13-2731-484F-89F2-F74A05E24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F54732-4158-8948-8E61-19A9B67FD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de-DE" smtClean="0"/>
              <a:t>3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9514130-1FFE-B542-B144-10FDD92AD1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Source: BVI, </a:t>
            </a:r>
            <a:r>
              <a:rPr lang="de-DE" dirty="0" err="1"/>
              <a:t>BAFin</a:t>
            </a:r>
            <a:r>
              <a:rPr lang="de-DE" dirty="0"/>
              <a:t>, </a:t>
            </a:r>
            <a:r>
              <a:rPr lang="de-DE" dirty="0" err="1"/>
              <a:t>BdL</a:t>
            </a:r>
            <a:r>
              <a:rPr lang="de-DE" dirty="0"/>
              <a:t>, Deutsche Bundesbank-Kapitalmarktstatistik, </a:t>
            </a:r>
            <a:r>
              <a:rPr lang="de-DE" dirty="0" err="1"/>
              <a:t>survey</a:t>
            </a:r>
            <a:r>
              <a:rPr lang="de-DE" dirty="0"/>
              <a:t> bulwiengesa AG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E17043-40A1-9A49-8E02-3B5D3BFD2F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de-DE" sz="3600" b="1" dirty="0">
                <a:solidFill>
                  <a:schemeClr val="tx2"/>
                </a:solidFill>
                <a:latin typeface="Cambria"/>
              </a:rPr>
              <a:t>»</a:t>
            </a:r>
          </a:p>
          <a:p>
            <a:r>
              <a:rPr lang="de-DE" sz="3600" b="1" dirty="0">
                <a:solidFill>
                  <a:srgbClr val="0091CA"/>
                </a:solidFill>
                <a:latin typeface="+mj-lt"/>
              </a:rPr>
              <a:t>31</a:t>
            </a:r>
            <a:r>
              <a:rPr lang="de-DE" b="1" dirty="0">
                <a:solidFill>
                  <a:srgbClr val="0091CA"/>
                </a:solidFill>
              </a:rPr>
              <a:t> </a:t>
            </a:r>
            <a:r>
              <a:rPr lang="de-DE" sz="2400" dirty="0">
                <a:solidFill>
                  <a:srgbClr val="0091CA"/>
                </a:solidFill>
              </a:rPr>
              <a:t>%</a:t>
            </a:r>
          </a:p>
          <a:p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Germany‘s</a:t>
            </a:r>
            <a:r>
              <a:rPr lang="de-DE" dirty="0"/>
              <a:t> </a:t>
            </a:r>
            <a:r>
              <a:rPr lang="de-DE" dirty="0" err="1"/>
              <a:t>institutional</a:t>
            </a:r>
            <a:r>
              <a:rPr lang="de-DE" dirty="0"/>
              <a:t> real </a:t>
            </a:r>
            <a:r>
              <a:rPr lang="de-DE" dirty="0" err="1"/>
              <a:t>estate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held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foreign</a:t>
            </a:r>
            <a:r>
              <a:rPr lang="de-DE" dirty="0"/>
              <a:t> </a:t>
            </a:r>
            <a:r>
              <a:rPr lang="de-DE" dirty="0" err="1"/>
              <a:t>investors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398068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5EF3DA-D362-D142-A639-1E0DF0029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738664"/>
          </a:xfrm>
        </p:spPr>
        <p:txBody>
          <a:bodyPr/>
          <a:lstStyle/>
          <a:p>
            <a:r>
              <a:rPr lang="de-GB" dirty="0"/>
              <a:t>Germany‘s Real Estate M</a:t>
            </a:r>
            <a:r>
              <a:rPr lang="de-DE" dirty="0"/>
              <a:t>a</a:t>
            </a:r>
            <a:r>
              <a:rPr lang="de-GB" dirty="0"/>
              <a:t>rket Status 2021/22</a:t>
            </a:r>
            <a:br>
              <a:rPr lang="de-GB" dirty="0"/>
            </a:br>
            <a:r>
              <a:rPr lang="de-GB" sz="2200" dirty="0"/>
              <a:t>Long Time Price and Rent Index – ‚Continuous Upswing‘ in General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362D76-8EBE-4E4E-9FAE-071EE600D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168FA1-1E16-5B48-8DD3-25F139624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1970065-494E-E24E-9DE7-2B3E3F01AA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Source: </a:t>
            </a:r>
            <a:r>
              <a:rPr lang="de-DE" dirty="0" err="1"/>
              <a:t>bulwiengesa</a:t>
            </a:r>
            <a:r>
              <a:rPr lang="de-DE" dirty="0"/>
              <a:t> AG</a:t>
            </a:r>
            <a:endParaRPr lang="de-GB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A6B6070-899F-F444-B18A-EA2C48B94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01" y="2249007"/>
            <a:ext cx="8663199" cy="3209443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97DA164-6707-4F43-85F4-791244487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5572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D4CA56-B134-B346-9FB1-C6A4DA7E5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548680"/>
            <a:ext cx="8676000" cy="738664"/>
          </a:xfrm>
        </p:spPr>
        <p:txBody>
          <a:bodyPr/>
          <a:lstStyle/>
          <a:p>
            <a:r>
              <a:rPr lang="de-DE" dirty="0"/>
              <a:t>Real Estate Sentiment </a:t>
            </a:r>
            <a:r>
              <a:rPr lang="de-DE" dirty="0" err="1"/>
              <a:t>and</a:t>
            </a:r>
            <a:r>
              <a:rPr lang="de-DE" dirty="0"/>
              <a:t> -</a:t>
            </a:r>
            <a:r>
              <a:rPr lang="de-DE" dirty="0" err="1"/>
              <a:t>Crisies</a:t>
            </a:r>
            <a:r>
              <a:rPr lang="de-DE" dirty="0"/>
              <a:t> in Germany 2008 – 2021</a:t>
            </a:r>
            <a:br>
              <a:rPr lang="de-DE" dirty="0"/>
            </a:br>
            <a:r>
              <a:rPr lang="de-DE" sz="2200" dirty="0" err="1"/>
              <a:t>by</a:t>
            </a:r>
            <a:r>
              <a:rPr lang="de-DE" sz="2200" dirty="0"/>
              <a:t> Asset Class (</a:t>
            </a:r>
            <a:r>
              <a:rPr lang="de-DE" sz="2200" dirty="0" err="1"/>
              <a:t>until</a:t>
            </a:r>
            <a:r>
              <a:rPr lang="de-DE" sz="2200" dirty="0"/>
              <a:t> </a:t>
            </a:r>
            <a:r>
              <a:rPr lang="de-DE" sz="2200" dirty="0" err="1"/>
              <a:t>December</a:t>
            </a:r>
            <a:r>
              <a:rPr lang="de-DE" sz="2200" dirty="0"/>
              <a:t> 2021)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274338A-81E4-514A-8B2F-F9ECB5694E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Source: bulwiengesa / Deutsche </a:t>
            </a:r>
            <a:r>
              <a:rPr lang="de-DE" dirty="0" err="1"/>
              <a:t>Hypo</a:t>
            </a:r>
            <a:r>
              <a:rPr lang="de-DE" dirty="0"/>
              <a:t> – </a:t>
            </a:r>
            <a:r>
              <a:rPr lang="de-DE" dirty="0" err="1"/>
              <a:t>asked</a:t>
            </a:r>
            <a:r>
              <a:rPr lang="de-DE" dirty="0"/>
              <a:t>,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upcoming</a:t>
            </a:r>
            <a:r>
              <a:rPr lang="de-DE" dirty="0"/>
              <a:t> </a:t>
            </a:r>
            <a:r>
              <a:rPr lang="de-DE" dirty="0" err="1"/>
              <a:t>six</a:t>
            </a:r>
            <a:r>
              <a:rPr lang="de-DE" dirty="0"/>
              <a:t> </a:t>
            </a:r>
            <a:r>
              <a:rPr lang="de-DE" dirty="0" err="1"/>
              <a:t>months</a:t>
            </a:r>
            <a:r>
              <a:rPr lang="de-DE" dirty="0"/>
              <a:t> </a:t>
            </a:r>
            <a:r>
              <a:rPr lang="de-DE" dirty="0" err="1"/>
              <a:t>compare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past</a:t>
            </a:r>
            <a:r>
              <a:rPr lang="de-DE" dirty="0"/>
              <a:t> </a:t>
            </a:r>
            <a:r>
              <a:rPr lang="de-DE" dirty="0" err="1"/>
              <a:t>six</a:t>
            </a:r>
            <a:r>
              <a:rPr lang="de-DE" dirty="0"/>
              <a:t> </a:t>
            </a:r>
            <a:r>
              <a:rPr lang="de-DE" dirty="0" err="1"/>
              <a:t>months</a:t>
            </a:r>
            <a:endParaRPr lang="de-DE" dirty="0"/>
          </a:p>
        </p:txBody>
      </p:sp>
      <p:graphicFrame>
        <p:nvGraphicFramePr>
          <p:cNvPr id="8" name="Inhaltsplatzhalter 8">
            <a:extLst>
              <a:ext uri="{FF2B5EF4-FFF2-40B4-BE49-F238E27FC236}">
                <a16:creationId xmlns:a16="http://schemas.microsoft.com/office/drawing/2014/main" id="{5BE5C7FA-0531-9A47-8E06-1399077EB3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2155546"/>
              </p:ext>
            </p:extLst>
          </p:nvPr>
        </p:nvGraphicFramePr>
        <p:xfrm>
          <a:off x="232725" y="1608880"/>
          <a:ext cx="8677275" cy="4709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DDAD1147-4528-B34B-B1AD-946887FD6139}"/>
              </a:ext>
            </a:extLst>
          </p:cNvPr>
          <p:cNvCxnSpPr>
            <a:cxnSpLocks/>
          </p:cNvCxnSpPr>
          <p:nvPr/>
        </p:nvCxnSpPr>
        <p:spPr>
          <a:xfrm>
            <a:off x="2855031" y="2121083"/>
            <a:ext cx="0" cy="3439262"/>
          </a:xfrm>
          <a:prstGeom prst="line">
            <a:avLst/>
          </a:prstGeom>
          <a:ln w="12700">
            <a:solidFill>
              <a:srgbClr val="C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74F18194-920F-694C-8D64-24F2CFE58B28}"/>
              </a:ext>
            </a:extLst>
          </p:cNvPr>
          <p:cNvCxnSpPr>
            <a:cxnSpLocks/>
          </p:cNvCxnSpPr>
          <p:nvPr/>
        </p:nvCxnSpPr>
        <p:spPr>
          <a:xfrm>
            <a:off x="4497022" y="2121083"/>
            <a:ext cx="0" cy="3439262"/>
          </a:xfrm>
          <a:prstGeom prst="line">
            <a:avLst/>
          </a:prstGeom>
          <a:ln w="12700">
            <a:solidFill>
              <a:srgbClr val="C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29DA60D3-E6F4-4D42-A95E-31F112FD26D7}"/>
              </a:ext>
            </a:extLst>
          </p:cNvPr>
          <p:cNvCxnSpPr>
            <a:cxnSpLocks/>
          </p:cNvCxnSpPr>
          <p:nvPr/>
        </p:nvCxnSpPr>
        <p:spPr>
          <a:xfrm>
            <a:off x="7590357" y="2121083"/>
            <a:ext cx="0" cy="3439262"/>
          </a:xfrm>
          <a:prstGeom prst="line">
            <a:avLst/>
          </a:prstGeom>
          <a:ln w="12700">
            <a:solidFill>
              <a:srgbClr val="C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C04B8874-E1F4-054D-9F55-B52E2403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0628" y="6697878"/>
            <a:ext cx="6120000" cy="138499"/>
          </a:xfrm>
        </p:spPr>
        <p:txBody>
          <a:bodyPr/>
          <a:lstStyle/>
          <a:p>
            <a:r>
              <a:rPr lang="de-DE"/>
              <a:t>German Real Estate Market 2022</a:t>
            </a:r>
            <a:endParaRPr lang="de-DE" dirty="0"/>
          </a:p>
        </p:txBody>
      </p:sp>
      <p:sp>
        <p:nvSpPr>
          <p:cNvPr id="21" name="Fußzeilenplatzhalter 4">
            <a:extLst>
              <a:ext uri="{FF2B5EF4-FFF2-40B4-BE49-F238E27FC236}">
                <a16:creationId xmlns:a16="http://schemas.microsoft.com/office/drawing/2014/main" id="{94ABDF70-63F9-9741-8E95-4C1569FFD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6628" y="6697878"/>
            <a:ext cx="2340000" cy="138499"/>
          </a:xfrm>
        </p:spPr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BB1A1433-1CC9-EE4F-A71D-DBEB8B788417}"/>
              </a:ext>
            </a:extLst>
          </p:cNvPr>
          <p:cNvSpPr txBox="1">
            <a:spLocks/>
          </p:cNvSpPr>
          <p:nvPr/>
        </p:nvSpPr>
        <p:spPr>
          <a:xfrm>
            <a:off x="8376628" y="6499878"/>
            <a:ext cx="5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de-DE"/>
            </a:defPPr>
            <a:lvl1pPr marL="0" algn="r" defTabSz="4572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7C53EF-06F4-EE40-AA4B-9ADD1C615CDB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28CC2D6-D988-F742-B1BB-D83114706CB5}"/>
              </a:ext>
            </a:extLst>
          </p:cNvPr>
          <p:cNvSpPr txBox="1"/>
          <p:nvPr/>
        </p:nvSpPr>
        <p:spPr>
          <a:xfrm>
            <a:off x="6865383" y="1574663"/>
            <a:ext cx="145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GB" sz="1600" b="1" dirty="0">
                <a:solidFill>
                  <a:srgbClr val="C00000"/>
                </a:solidFill>
              </a:rPr>
              <a:t>First Lockdown</a:t>
            </a:r>
            <a:br>
              <a:rPr lang="de-GB" sz="1600" b="1" dirty="0">
                <a:solidFill>
                  <a:srgbClr val="C00000"/>
                </a:solidFill>
              </a:rPr>
            </a:br>
            <a:r>
              <a:rPr lang="de-GB" sz="1600" b="1" dirty="0">
                <a:solidFill>
                  <a:srgbClr val="C00000"/>
                </a:solidFill>
              </a:rPr>
              <a:t>COVID-19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9D0B17E-C019-E843-BE55-1D77EE80EE8D}"/>
              </a:ext>
            </a:extLst>
          </p:cNvPr>
          <p:cNvSpPr txBox="1"/>
          <p:nvPr/>
        </p:nvSpPr>
        <p:spPr>
          <a:xfrm>
            <a:off x="3830059" y="1576588"/>
            <a:ext cx="1350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GB" sz="1600" b="1" dirty="0">
                <a:solidFill>
                  <a:srgbClr val="C00000"/>
                </a:solidFill>
              </a:rPr>
              <a:t>Potential War</a:t>
            </a:r>
          </a:p>
          <a:p>
            <a:pPr algn="ctr"/>
            <a:r>
              <a:rPr lang="de-GB" sz="1600" b="1" dirty="0">
                <a:solidFill>
                  <a:srgbClr val="C00000"/>
                </a:solidFill>
              </a:rPr>
              <a:t>in Ukraine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1A1750D-F460-294C-BB78-86B95402EB6C}"/>
              </a:ext>
            </a:extLst>
          </p:cNvPr>
          <p:cNvSpPr txBox="1"/>
          <p:nvPr/>
        </p:nvSpPr>
        <p:spPr>
          <a:xfrm>
            <a:off x="2048435" y="1578513"/>
            <a:ext cx="1630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GB" sz="1600" b="1" dirty="0">
                <a:solidFill>
                  <a:srgbClr val="C00000"/>
                </a:solidFill>
              </a:rPr>
              <a:t>Curreny Troubles</a:t>
            </a:r>
            <a:br>
              <a:rPr lang="de-GB" sz="1600" b="1" dirty="0">
                <a:solidFill>
                  <a:srgbClr val="C00000"/>
                </a:solidFill>
              </a:rPr>
            </a:br>
            <a:r>
              <a:rPr lang="de-GB" sz="1600" b="1" dirty="0">
                <a:solidFill>
                  <a:srgbClr val="C00000"/>
                </a:solidFill>
              </a:rPr>
              <a:t>EURO</a:t>
            </a:r>
          </a:p>
        </p:txBody>
      </p: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C80AF5B7-7A6E-254F-A7A5-584DD00A5D1F}"/>
              </a:ext>
            </a:extLst>
          </p:cNvPr>
          <p:cNvCxnSpPr>
            <a:cxnSpLocks/>
          </p:cNvCxnSpPr>
          <p:nvPr/>
        </p:nvCxnSpPr>
        <p:spPr>
          <a:xfrm>
            <a:off x="1163974" y="2101205"/>
            <a:ext cx="0" cy="3439262"/>
          </a:xfrm>
          <a:prstGeom prst="line">
            <a:avLst/>
          </a:prstGeom>
          <a:ln w="12700">
            <a:solidFill>
              <a:srgbClr val="C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64A608E6-E0BE-EE4B-8029-CAE56EC96E84}"/>
              </a:ext>
            </a:extLst>
          </p:cNvPr>
          <p:cNvSpPr txBox="1"/>
          <p:nvPr/>
        </p:nvSpPr>
        <p:spPr>
          <a:xfrm>
            <a:off x="336991" y="1577935"/>
            <a:ext cx="1684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GB" sz="1600" b="1" dirty="0">
                <a:solidFill>
                  <a:srgbClr val="C00000"/>
                </a:solidFill>
              </a:rPr>
              <a:t>Global Crisis</a:t>
            </a:r>
          </a:p>
          <a:p>
            <a:pPr algn="ctr"/>
            <a:r>
              <a:rPr lang="de-GB" sz="1600" b="1" dirty="0">
                <a:solidFill>
                  <a:srgbClr val="C00000"/>
                </a:solidFill>
              </a:rPr>
              <a:t>Financial Markets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B0DF8A5-99C1-FD44-9795-416704D2D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2411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400110"/>
          </a:xfrm>
        </p:spPr>
        <p:txBody>
          <a:bodyPr/>
          <a:lstStyle/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decline</a:t>
            </a:r>
            <a:r>
              <a:rPr lang="de-DE" dirty="0"/>
              <a:t> in </a:t>
            </a:r>
            <a:r>
              <a:rPr lang="de-DE" dirty="0" err="1"/>
              <a:t>office</a:t>
            </a:r>
            <a:r>
              <a:rPr lang="de-DE" dirty="0"/>
              <a:t> </a:t>
            </a:r>
            <a:r>
              <a:rPr lang="de-DE" dirty="0" err="1"/>
              <a:t>employment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</a:t>
            </a:r>
            <a:r>
              <a:rPr lang="de-DE" dirty="0" err="1"/>
              <a:t>expected</a:t>
            </a:r>
            <a:endParaRPr lang="de-DE" dirty="0"/>
          </a:p>
        </p:txBody>
      </p:sp>
      <p:graphicFrame>
        <p:nvGraphicFramePr>
          <p:cNvPr id="14" name="Inhaltsplatzhalt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5077757"/>
              </p:ext>
            </p:extLst>
          </p:nvPr>
        </p:nvGraphicFramePr>
        <p:xfrm>
          <a:off x="233363" y="1439863"/>
          <a:ext cx="6840537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34000" y="6678000"/>
            <a:ext cx="6120000" cy="138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German Real Estate Market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570000" y="6678000"/>
            <a:ext cx="23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de-DE"/>
            </a:defPPr>
            <a:lvl1pPr marL="0" algn="r" defTabSz="457200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© 2022 bulwiengesa AG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tr-TR"/>
              <a:t>6</a:t>
            </a:fld>
            <a:endParaRPr lang="tr-TR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de-DE" sz="3600" b="1" dirty="0">
                <a:solidFill>
                  <a:schemeClr val="tx2"/>
                </a:solidFill>
                <a:latin typeface="Cambria"/>
              </a:rPr>
              <a:t>»</a:t>
            </a:r>
          </a:p>
          <a:p>
            <a:r>
              <a:rPr lang="de-DE" dirty="0" err="1"/>
              <a:t>Slight</a:t>
            </a:r>
            <a:r>
              <a:rPr lang="de-DE" dirty="0"/>
              <a:t>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2021 </a:t>
            </a:r>
          </a:p>
          <a:p>
            <a:r>
              <a:rPr lang="de-DE" dirty="0"/>
              <a:t>The </a:t>
            </a:r>
            <a:r>
              <a:rPr lang="de-DE" dirty="0" err="1"/>
              <a:t>growth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dynamic</a:t>
            </a:r>
            <a:endParaRPr lang="de-DE" dirty="0"/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869632AD-2AF8-B643-84C5-300B84D444ED}"/>
              </a:ext>
            </a:extLst>
          </p:cNvPr>
          <p:cNvGraphicFramePr>
            <a:graphicFrameLocks noGrp="1"/>
          </p:cNvGraphicFramePr>
          <p:nvPr/>
        </p:nvGraphicFramePr>
        <p:xfrm>
          <a:off x="7565388" y="3499338"/>
          <a:ext cx="1344612" cy="1981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54250">
                  <a:extLst>
                    <a:ext uri="{9D8B030D-6E8A-4147-A177-3AD203B41FA5}">
                      <a16:colId xmlns:a16="http://schemas.microsoft.com/office/drawing/2014/main" val="1445071999"/>
                    </a:ext>
                  </a:extLst>
                </a:gridCol>
                <a:gridCol w="590362">
                  <a:extLst>
                    <a:ext uri="{9D8B030D-6E8A-4147-A177-3AD203B41FA5}">
                      <a16:colId xmlns:a16="http://schemas.microsoft.com/office/drawing/2014/main" val="3003940069"/>
                    </a:ext>
                  </a:extLst>
                </a:gridCol>
              </a:tblGrid>
              <a:tr h="247650">
                <a:tc gridSpan="2">
                  <a:txBody>
                    <a:bodyPr/>
                    <a:lstStyle/>
                    <a:p>
                      <a:pPr marL="0" marR="0" lvl="0" indent="0" algn="l" defTabSz="34289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tx2"/>
                          </a:solidFill>
                        </a:rPr>
                        <a:t>∆ 2020 – 2025</a:t>
                      </a: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07212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Berlin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8,6 %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01650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Düsseldorf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83651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Frankfurt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7524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Hamburg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95905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Köln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03629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München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62607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Stuttgart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894021"/>
                  </a:ext>
                </a:extLst>
              </a:tr>
            </a:tbl>
          </a:graphicData>
        </a:graphic>
      </p:graphicFrame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5ECBC8-F2FE-6342-8292-2FD1DB7674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Source: bulwiengesa, </a:t>
            </a:r>
            <a:r>
              <a:rPr lang="de-DE" dirty="0" err="1"/>
              <a:t>Autumn</a:t>
            </a:r>
            <a:r>
              <a:rPr lang="de-DE" dirty="0"/>
              <a:t> Forecast  2021</a:t>
            </a:r>
          </a:p>
        </p:txBody>
      </p:sp>
    </p:spTree>
    <p:extLst>
      <p:ext uri="{BB962C8B-B14F-4D97-AF65-F5344CB8AC3E}">
        <p14:creationId xmlns:p14="http://schemas.microsoft.com/office/powerpoint/2010/main" val="2958360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9327D1-6BDA-A243-BAE4-E397FA057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369332"/>
          </a:xfrm>
        </p:spPr>
        <p:txBody>
          <a:bodyPr/>
          <a:lstStyle/>
          <a:p>
            <a:r>
              <a:rPr lang="de-DE" sz="2400" dirty="0"/>
              <a:t>Peaks in </a:t>
            </a:r>
            <a:r>
              <a:rPr lang="de-DE" sz="2400" dirty="0" err="1"/>
              <a:t>building</a:t>
            </a:r>
            <a:r>
              <a:rPr lang="de-DE" sz="2400" dirty="0"/>
              <a:t> </a:t>
            </a:r>
            <a:r>
              <a:rPr lang="de-DE" sz="2400" dirty="0" err="1"/>
              <a:t>completions</a:t>
            </a:r>
            <a:r>
              <a:rPr lang="de-DE" sz="2400" dirty="0"/>
              <a:t> </a:t>
            </a:r>
            <a:r>
              <a:rPr lang="de-DE" sz="2400" dirty="0" err="1"/>
              <a:t>expected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2022 </a:t>
            </a:r>
            <a:r>
              <a:rPr lang="de-DE" sz="2400" dirty="0" err="1"/>
              <a:t>and</a:t>
            </a:r>
            <a:r>
              <a:rPr lang="de-DE" sz="2400" dirty="0"/>
              <a:t> 2023</a:t>
            </a:r>
          </a:p>
        </p:txBody>
      </p:sp>
      <p:graphicFrame>
        <p:nvGraphicFramePr>
          <p:cNvPr id="9" name="Inhaltsplatzhalter 8">
            <a:extLst>
              <a:ext uri="{FF2B5EF4-FFF2-40B4-BE49-F238E27FC236}">
                <a16:creationId xmlns:a16="http://schemas.microsoft.com/office/drawing/2014/main" id="{F3C055F8-8090-9A40-8144-BA1022670B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6180055"/>
              </p:ext>
            </p:extLst>
          </p:nvPr>
        </p:nvGraphicFramePr>
        <p:xfrm>
          <a:off x="233363" y="1439863"/>
          <a:ext cx="6840537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BCA9D6-4AE9-4746-A3A6-FEFDF2DC6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FCA4BF-A8AF-A248-88C7-4834CCD2A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E9D63C-627A-3C46-AF52-8BEC67D42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de-DE" smtClean="0"/>
              <a:t>7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25E1D7-201D-A64F-8EB2-121DF42406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Source: bulwiengesa, </a:t>
            </a:r>
            <a:r>
              <a:rPr lang="de-DE" dirty="0" err="1"/>
              <a:t>Autumn</a:t>
            </a:r>
            <a:r>
              <a:rPr lang="de-DE" dirty="0"/>
              <a:t> Forecast  2021, *New </a:t>
            </a:r>
            <a:r>
              <a:rPr lang="de-DE" dirty="0" err="1"/>
              <a:t>Construction</a:t>
            </a:r>
            <a:r>
              <a:rPr lang="de-DE" dirty="0"/>
              <a:t>  + Development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FA90300-14F6-CA43-B423-432AE6C2E9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3200" b="1" dirty="0">
                <a:solidFill>
                  <a:srgbClr val="0091CA"/>
                </a:solidFill>
              </a:rPr>
              <a:t>» </a:t>
            </a:r>
          </a:p>
          <a:p>
            <a:r>
              <a:rPr lang="de-DE" dirty="0" err="1"/>
              <a:t>Among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A-</a:t>
            </a:r>
            <a:r>
              <a:rPr lang="de-DE" dirty="0" err="1"/>
              <a:t>cities</a:t>
            </a:r>
            <a:r>
              <a:rPr lang="de-DE" dirty="0"/>
              <a:t>, Berlin </a:t>
            </a:r>
            <a:r>
              <a:rPr lang="de-DE" dirty="0" err="1"/>
              <a:t>concentrates</a:t>
            </a:r>
            <a:r>
              <a:rPr lang="de-DE" dirty="0"/>
              <a:t> </a:t>
            </a:r>
          </a:p>
          <a:p>
            <a:r>
              <a:rPr lang="de-DE" dirty="0"/>
              <a:t>40 %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construction</a:t>
            </a:r>
            <a:r>
              <a:rPr lang="de-DE" dirty="0"/>
              <a:t> </a:t>
            </a:r>
            <a:r>
              <a:rPr lang="de-DE" dirty="0" err="1"/>
              <a:t>activity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8894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Diagrammplatzhalter 3">
            <a:extLst>
              <a:ext uri="{FF2B5EF4-FFF2-40B4-BE49-F238E27FC236}">
                <a16:creationId xmlns:a16="http://schemas.microsoft.com/office/drawing/2014/main" id="{2C685CD4-A3A4-EC49-BB28-E4B8BB50A2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0052052"/>
              </p:ext>
            </p:extLst>
          </p:nvPr>
        </p:nvGraphicFramePr>
        <p:xfrm>
          <a:off x="233364" y="1936751"/>
          <a:ext cx="4213225" cy="3617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Diagrammplatzhalter 3">
            <a:extLst>
              <a:ext uri="{FF2B5EF4-FFF2-40B4-BE49-F238E27FC236}">
                <a16:creationId xmlns:a16="http://schemas.microsoft.com/office/drawing/2014/main" id="{53F3D3D0-C90D-7447-B01F-803E98556E22}"/>
              </a:ext>
            </a:extLst>
          </p:cNvPr>
          <p:cNvGraphicFramePr>
            <a:graphicFrameLocks noGrp="1"/>
          </p:cNvGraphicFramePr>
          <p:nvPr>
            <p:ph idx="15"/>
            <p:extLst>
              <p:ext uri="{D42A27DB-BD31-4B8C-83A1-F6EECF244321}">
                <p14:modId xmlns:p14="http://schemas.microsoft.com/office/powerpoint/2010/main" val="1579742584"/>
              </p:ext>
            </p:extLst>
          </p:nvPr>
        </p:nvGraphicFramePr>
        <p:xfrm>
          <a:off x="4697414" y="1936751"/>
          <a:ext cx="4213225" cy="3617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itel 10">
            <a:extLst>
              <a:ext uri="{FF2B5EF4-FFF2-40B4-BE49-F238E27FC236}">
                <a16:creationId xmlns:a16="http://schemas.microsoft.com/office/drawing/2014/main" id="{1100709F-4AA4-C84A-B63A-21848317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400110"/>
          </a:xfrm>
        </p:spPr>
        <p:txBody>
          <a:bodyPr/>
          <a:lstStyle/>
          <a:p>
            <a:r>
              <a:rPr lang="de-DE" altLang="de-DE" dirty="0"/>
              <a:t>Office: The </a:t>
            </a:r>
            <a:r>
              <a:rPr lang="de-DE" altLang="de-DE" dirty="0" err="1"/>
              <a:t>market</a:t>
            </a:r>
            <a:r>
              <a:rPr lang="de-DE" altLang="de-DE" dirty="0"/>
              <a:t> </a:t>
            </a: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office</a:t>
            </a:r>
            <a:r>
              <a:rPr lang="de-DE" altLang="de-DE" dirty="0"/>
              <a:t> real </a:t>
            </a:r>
            <a:r>
              <a:rPr lang="de-DE" altLang="de-DE" dirty="0" err="1"/>
              <a:t>estate</a:t>
            </a:r>
            <a:r>
              <a:rPr lang="de-DE" altLang="de-DE" dirty="0"/>
              <a:t> </a:t>
            </a:r>
            <a:r>
              <a:rPr lang="de-DE" altLang="de-DE" dirty="0" err="1"/>
              <a:t>remains</a:t>
            </a:r>
            <a:r>
              <a:rPr lang="de-DE" altLang="de-DE" dirty="0"/>
              <a:t> </a:t>
            </a:r>
            <a:r>
              <a:rPr lang="de-DE" altLang="de-DE" dirty="0" err="1"/>
              <a:t>stable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A921B83-00FC-B147-882B-8D8EF0DED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28678D6-E93B-6645-AE12-B5EA22E2A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tr-TR" smtClean="0"/>
              <a:pPr/>
              <a:t>8</a:t>
            </a:fld>
            <a:endParaRPr lang="tr-TR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BE5272D8-09CD-914A-9861-B034337245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Source: </a:t>
            </a:r>
            <a:r>
              <a:rPr lang="de-DE" dirty="0" err="1"/>
              <a:t>bulwiengesa</a:t>
            </a:r>
            <a:r>
              <a:rPr lang="de-DE" dirty="0"/>
              <a:t>, </a:t>
            </a:r>
            <a:r>
              <a:rPr lang="de-DE" dirty="0" err="1"/>
              <a:t>Autumn</a:t>
            </a:r>
            <a:r>
              <a:rPr lang="de-DE" dirty="0"/>
              <a:t> Forecast 2021</a:t>
            </a:r>
          </a:p>
        </p:txBody>
      </p:sp>
      <p:sp>
        <p:nvSpPr>
          <p:cNvPr id="24" name="Textplatzhalter 9">
            <a:extLst>
              <a:ext uri="{FF2B5EF4-FFF2-40B4-BE49-F238E27FC236}">
                <a16:creationId xmlns:a16="http://schemas.microsoft.com/office/drawing/2014/main" id="{2849DC34-428B-184C-8F31-F781C3E72E53}"/>
              </a:ext>
            </a:extLst>
          </p:cNvPr>
          <p:cNvSpPr txBox="1">
            <a:spLocks noChangeArrowheads="1"/>
          </p:cNvSpPr>
          <p:nvPr/>
        </p:nvSpPr>
        <p:spPr>
          <a:xfrm>
            <a:off x="223838" y="2018665"/>
            <a:ext cx="4215534" cy="273078"/>
          </a:xfrm>
          <a:prstGeom prst="rect">
            <a:avLst/>
          </a:prstGeom>
        </p:spPr>
        <p:txBody>
          <a:bodyPr/>
          <a:lstStyle>
            <a:lvl1pPr marL="0" indent="0" algn="l" defTabSz="202401" rtl="0" eaLnBrk="1" latinLnBrk="0" hangingPunct="1">
              <a:spcBef>
                <a:spcPts val="450"/>
              </a:spcBef>
              <a:spcAft>
                <a:spcPts val="0"/>
              </a:spcAft>
              <a:buFont typeface="Arial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3592" indent="-203592" algn="l" defTabSz="201211" rtl="0" eaLnBrk="1" latinLnBrk="0" hangingPunct="1">
              <a:spcBef>
                <a:spcPts val="450"/>
              </a:spcBef>
              <a:spcAft>
                <a:spcPts val="0"/>
              </a:spcAft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1231" indent="-197639" algn="l" defTabSz="203592" rtl="0" eaLnBrk="1" latinLnBrk="0" hangingPunct="1">
              <a:spcBef>
                <a:spcPts val="450"/>
              </a:spcBef>
              <a:spcAft>
                <a:spcPts val="0"/>
              </a:spcAft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06014" indent="-203592" algn="l" defTabSz="58340" rtl="0" eaLnBrk="1" latinLnBrk="0" hangingPunct="1">
              <a:spcBef>
                <a:spcPts val="450"/>
              </a:spcBef>
              <a:spcAft>
                <a:spcPts val="0"/>
              </a:spcAft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8415" indent="-202401" algn="l" defTabSz="201211" rtl="0" eaLnBrk="1" latinLnBrk="0" hangingPunct="1">
              <a:spcBef>
                <a:spcPts val="450"/>
              </a:spcBef>
              <a:spcAft>
                <a:spcPts val="0"/>
              </a:spcAft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altLang="de-DE" b="1" dirty="0"/>
              <a:t>Prime </a:t>
            </a:r>
            <a:r>
              <a:rPr lang="de-DE" altLang="de-DE" b="1" dirty="0" err="1"/>
              <a:t>rent</a:t>
            </a:r>
            <a:r>
              <a:rPr lang="de-DE" altLang="de-DE" b="1" dirty="0"/>
              <a:t> (EUR/</a:t>
            </a:r>
            <a:r>
              <a:rPr lang="de-DE" altLang="de-DE" b="1" dirty="0" err="1"/>
              <a:t>sqm</a:t>
            </a:r>
            <a:r>
              <a:rPr lang="de-DE" altLang="de-DE" b="1" dirty="0"/>
              <a:t> total </a:t>
            </a:r>
            <a:r>
              <a:rPr lang="de-DE" altLang="de-DE" b="1" dirty="0" err="1"/>
              <a:t>rental</a:t>
            </a:r>
            <a:r>
              <a:rPr lang="de-DE" altLang="de-DE" b="1" dirty="0"/>
              <a:t> </a:t>
            </a:r>
            <a:r>
              <a:rPr lang="de-DE" altLang="de-DE" b="1" dirty="0" err="1"/>
              <a:t>space</a:t>
            </a:r>
            <a:r>
              <a:rPr lang="de-DE" altLang="de-DE" b="1" dirty="0"/>
              <a:t>) </a:t>
            </a:r>
            <a:r>
              <a:rPr lang="de-DE" altLang="de-DE" b="1" dirty="0" err="1"/>
              <a:t>weighted</a:t>
            </a:r>
            <a:r>
              <a:rPr lang="de-DE" altLang="de-DE" b="1" dirty="0"/>
              <a:t> </a:t>
            </a:r>
            <a:r>
              <a:rPr lang="de-DE" altLang="de-DE" b="1" dirty="0" err="1"/>
              <a:t>average</a:t>
            </a:r>
            <a:endParaRPr lang="de-DE" altLang="de-DE" b="1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9805B62-CFEA-D145-B858-864E346DD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1866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EDF936-7722-3E44-BBA7-A3D39197E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0" y="540000"/>
            <a:ext cx="8676000" cy="400110"/>
          </a:xfrm>
        </p:spPr>
        <p:txBody>
          <a:bodyPr/>
          <a:lstStyle/>
          <a:p>
            <a:r>
              <a:rPr lang="de-DE" dirty="0"/>
              <a:t>Returns still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pressure</a:t>
            </a:r>
            <a:endParaRPr lang="de-DE" dirty="0"/>
          </a:p>
        </p:txBody>
      </p:sp>
      <p:graphicFrame>
        <p:nvGraphicFramePr>
          <p:cNvPr id="9" name="Inhaltsplatzhalter 8">
            <a:extLst>
              <a:ext uri="{FF2B5EF4-FFF2-40B4-BE49-F238E27FC236}">
                <a16:creationId xmlns:a16="http://schemas.microsoft.com/office/drawing/2014/main" id="{363C2948-F51E-5348-9853-3A394188E3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9562593"/>
              </p:ext>
            </p:extLst>
          </p:nvPr>
        </p:nvGraphicFramePr>
        <p:xfrm>
          <a:off x="233363" y="1439863"/>
          <a:ext cx="6840537" cy="482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4E07CB-9E95-AB4D-A667-46537D11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German Real Estate Market 2022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FC5BE4-A612-C34A-A37C-C48D40434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2022 bulwiengesa AG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2C29C4-0711-6043-BE64-BD663E909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EF-06F4-EE40-AA4B-9ADD1C615CDB}" type="slidenum">
              <a:rPr lang="de-DE" smtClean="0"/>
              <a:t>9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E9B06B-17BC-B541-AAF7-BEC6187676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Source: bulwiengesa, </a:t>
            </a:r>
            <a:r>
              <a:rPr lang="de-DE" dirty="0" err="1"/>
              <a:t>Autumn</a:t>
            </a:r>
            <a:r>
              <a:rPr lang="de-DE" dirty="0"/>
              <a:t> Forecast 2021</a:t>
            </a:r>
          </a:p>
        </p:txBody>
      </p:sp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FE489C66-7026-8A44-A19D-7E8F7C42B969}"/>
              </a:ext>
            </a:extLst>
          </p:cNvPr>
          <p:cNvSpPr txBox="1">
            <a:spLocks/>
          </p:cNvSpPr>
          <p:nvPr/>
        </p:nvSpPr>
        <p:spPr>
          <a:xfrm>
            <a:off x="7580224" y="1519441"/>
            <a:ext cx="1456271" cy="4824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69875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3525" algn="l" defTabSz="271463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777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7913" indent="-269875" algn="l" defTabSz="268288" rtl="0" eaLnBrk="1" latinLnBrk="0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b="1" dirty="0">
                <a:solidFill>
                  <a:srgbClr val="0091CA"/>
                </a:solidFill>
              </a:rPr>
              <a:t>» </a:t>
            </a:r>
          </a:p>
          <a:p>
            <a:r>
              <a:rPr lang="de-DE" dirty="0"/>
              <a:t>Larger </a:t>
            </a:r>
            <a:r>
              <a:rPr lang="de-DE" dirty="0" err="1"/>
              <a:t>returns</a:t>
            </a:r>
            <a:r>
              <a:rPr lang="de-DE" dirty="0"/>
              <a:t> </a:t>
            </a:r>
            <a:r>
              <a:rPr lang="de-DE" dirty="0" err="1"/>
              <a:t>expected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increase</a:t>
            </a:r>
            <a:r>
              <a:rPr lang="de-DE" dirty="0"/>
              <a:t> in </a:t>
            </a:r>
            <a:r>
              <a:rPr lang="de-DE" dirty="0" err="1"/>
              <a:t>interest</a:t>
            </a:r>
            <a:r>
              <a:rPr lang="de-DE" dirty="0"/>
              <a:t> </a:t>
            </a:r>
            <a:r>
              <a:rPr lang="de-DE" dirty="0" err="1"/>
              <a:t>rates</a:t>
            </a:r>
            <a:endParaRPr lang="de-DE" sz="3600" b="1" dirty="0">
              <a:solidFill>
                <a:srgbClr val="0091CA"/>
              </a:solidFill>
            </a:endParaRPr>
          </a:p>
          <a:p>
            <a:endParaRPr lang="de-DE" sz="3600" b="1" dirty="0">
              <a:solidFill>
                <a:srgbClr val="0091CA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D4E55701-0051-1A4D-A0FD-94246CACE6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312314"/>
              </p:ext>
            </p:extLst>
          </p:nvPr>
        </p:nvGraphicFramePr>
        <p:xfrm>
          <a:off x="7565388" y="4291938"/>
          <a:ext cx="1456270" cy="1981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16884">
                  <a:extLst>
                    <a:ext uri="{9D8B030D-6E8A-4147-A177-3AD203B41FA5}">
                      <a16:colId xmlns:a16="http://schemas.microsoft.com/office/drawing/2014/main" val="1445071999"/>
                    </a:ext>
                  </a:extLst>
                </a:gridCol>
                <a:gridCol w="639386">
                  <a:extLst>
                    <a:ext uri="{9D8B030D-6E8A-4147-A177-3AD203B41FA5}">
                      <a16:colId xmlns:a16="http://schemas.microsoft.com/office/drawing/2014/main" val="3003940069"/>
                    </a:ext>
                  </a:extLst>
                </a:gridCol>
              </a:tblGrid>
              <a:tr h="247650">
                <a:tc gridSpan="2">
                  <a:txBody>
                    <a:bodyPr/>
                    <a:lstStyle/>
                    <a:p>
                      <a:pPr marL="0" marR="0" lvl="0" indent="0" algn="l" defTabSz="342892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tx2"/>
                          </a:solidFill>
                        </a:rPr>
                        <a:t>Returns 2021</a:t>
                      </a: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07212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Berlin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01650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Düsseldorf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83651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Frankfurt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7524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Hamburg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95905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Köln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03629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München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62607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Stuttgart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3,0 %</a:t>
                      </a:r>
                    </a:p>
                  </a:txBody>
                  <a:tcPr marL="36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894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7733896"/>
      </p:ext>
    </p:extLst>
  </p:cSld>
  <p:clrMapOvr>
    <a:masterClrMapping/>
  </p:clrMapOvr>
</p:sld>
</file>

<file path=ppt/theme/theme1.xml><?xml version="1.0" encoding="utf-8"?>
<a:theme xmlns:a="http://schemas.openxmlformats.org/drawingml/2006/main" name="bulwiengesa2018">
  <a:themeElements>
    <a:clrScheme name="bulwiengesa2018">
      <a:dk1>
        <a:srgbClr val="000000"/>
      </a:dk1>
      <a:lt1>
        <a:srgbClr val="FFFFFF"/>
      </a:lt1>
      <a:dk2>
        <a:srgbClr val="0091CA"/>
      </a:dk2>
      <a:lt2>
        <a:srgbClr val="D7D5D6"/>
      </a:lt2>
      <a:accent1>
        <a:srgbClr val="00487A"/>
      </a:accent1>
      <a:accent2>
        <a:srgbClr val="58BEE4"/>
      </a:accent2>
      <a:accent3>
        <a:srgbClr val="F8E558"/>
      </a:accent3>
      <a:accent4>
        <a:srgbClr val="A9CA5C"/>
      </a:accent4>
      <a:accent5>
        <a:srgbClr val="29AC9A"/>
      </a:accent5>
      <a:accent6>
        <a:srgbClr val="825598"/>
      </a:accent6>
      <a:hlink>
        <a:srgbClr val="F8A03C"/>
      </a:hlink>
      <a:folHlink>
        <a:srgbClr val="E15136"/>
      </a:folHlink>
    </a:clrScheme>
    <a:fontScheme name="Näh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ortrag2021" id="{F5B37A07-6834-F745-82AA-6E449FDA0C0D}" vid="{DD44D3AE-9A53-324A-A24C-CD86DE6314FD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bulwiengesa2018</Template>
  <TotalTime>0</TotalTime>
  <Words>1544</Words>
  <Application>Microsoft Macintosh PowerPoint</Application>
  <PresentationFormat>On-screen Show (4:3)</PresentationFormat>
  <Paragraphs>276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Cambria</vt:lpstr>
      <vt:lpstr>bulwiengesa2018</vt:lpstr>
      <vt:lpstr>PowerPoint Presentation</vt:lpstr>
      <vt:lpstr>Germany‘s Real Estate Market 2022 –  Implications for the Real Estate Industry</vt:lpstr>
      <vt:lpstr>German Assets of Institutional Investors Germany, 2021, Total of 585 Billion Euro</vt:lpstr>
      <vt:lpstr>Germany‘s Real Estate Market Status 2021/22 Long Time Price and Rent Index – ‚Continuous Upswing‘ in General</vt:lpstr>
      <vt:lpstr>Real Estate Sentiment and -Crisies in Germany 2008 – 2021 by Asset Class (until December 2021)</vt:lpstr>
      <vt:lpstr>No decline in office employment development expected</vt:lpstr>
      <vt:lpstr>Peaks in building completions expected for 2022 and 2023</vt:lpstr>
      <vt:lpstr>Office: The market for office real estate remains stable</vt:lpstr>
      <vt:lpstr>Returns still under pressure</vt:lpstr>
      <vt:lpstr>Offices are still needed...</vt:lpstr>
      <vt:lpstr>Logistic: 2021 Investments back at 'pre-crisis' level</vt:lpstr>
      <vt:lpstr>Rents continue to rise in all city categorie</vt:lpstr>
      <vt:lpstr>Residential Activity Northern Germany 2021</vt:lpstr>
      <vt:lpstr>Residential Activity Southern Germany 2021</vt:lpstr>
      <vt:lpstr>Retail: Indexed Development of Retail Sales in Germany –  Decoupled Dynamics in Internet Retailing</vt:lpstr>
      <vt:lpstr>Retail sales up again in 2021</vt:lpstr>
      <vt:lpstr>Stationary fashion retail, however, sales to decline again in 2021</vt:lpstr>
      <vt:lpstr>Prime rents in high-street locations remain under pressure</vt:lpstr>
      <vt:lpstr>The expansion of shopping centers is coming to a standstill...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Patrik Völtz</dc:creator>
  <cp:keywords/>
  <dc:description/>
  <cp:lastModifiedBy>Meyer zu Brickwedde Leonard</cp:lastModifiedBy>
  <cp:revision>65</cp:revision>
  <cp:lastPrinted>2022-02-03T09:30:16Z</cp:lastPrinted>
  <dcterms:created xsi:type="dcterms:W3CDTF">2022-01-06T09:05:09Z</dcterms:created>
  <dcterms:modified xsi:type="dcterms:W3CDTF">2022-02-09T04:07:13Z</dcterms:modified>
  <cp:category/>
</cp:coreProperties>
</file>